
<file path=[Content_Types].xml><?xml version="1.0" encoding="utf-8"?>
<Types xmlns="http://schemas.openxmlformats.org/package/2006/content-types">
  <Default Extension="png" ContentType="image/png"/>
  <Default Extension="jpeg" ContentType="image/jpeg"/>
  <Default Extension="webp" ContentType="image/png"/>
  <Default Extension="rels" ContentType="application/vnd.openxmlformats-package.relationships+xml"/>
  <Default Extension="xml" ContentType="application/xml"/>
  <Default Extension="wdp" ContentType="image/vnd.ms-photo"/>
  <Default Extension="tif" ContentType="image/tiff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5" r:id="rId6"/>
    <p:sldId id="266" r:id="rId7"/>
    <p:sldId id="286" r:id="rId8"/>
    <p:sldId id="271" r:id="rId9"/>
    <p:sldId id="270" r:id="rId10"/>
    <p:sldId id="260" r:id="rId11"/>
    <p:sldId id="267" r:id="rId12"/>
    <p:sldId id="261" r:id="rId13"/>
    <p:sldId id="287" r:id="rId1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6590" autoAdjust="0"/>
  </p:normalViewPr>
  <p:slideViewPr>
    <p:cSldViewPr snapToGrid="0">
      <p:cViewPr varScale="1">
        <p:scale>
          <a:sx n="100" d="100"/>
          <a:sy n="100" d="100"/>
        </p:scale>
        <p:origin x="95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23E401-D24D-4B08-A513-3FC96CB300FD}" type="datetimeFigureOut">
              <a:rPr lang="zh-CN" altLang="en-US" smtClean="0"/>
              <a:t>2025/5/17</a:t>
            </a:fld>
            <a:endParaRPr lang="zh-CN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1B2FF0-B741-4FA7-9C73-A6D5D4DBF94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86255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1B2FF0-B741-4FA7-9C73-A6D5D4DBF94F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66309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矿物时序演化：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（</a:t>
            </a:r>
            <a:r>
              <a:rPr lang="en-US" altLang="zh-CN" dirty="0"/>
              <a:t>1</a:t>
            </a:r>
            <a:r>
              <a:rPr lang="zh-CN" altLang="en-US" dirty="0"/>
              <a:t>）还有大量的研究区数据未利用，准备使用频率域的思路进行批量处理</a:t>
            </a:r>
            <a:endParaRPr lang="en-US" altLang="zh-CN" dirty="0"/>
          </a:p>
          <a:p>
            <a:r>
              <a:rPr lang="zh-CN" altLang="en-US" dirty="0"/>
              <a:t>（</a:t>
            </a:r>
            <a:r>
              <a:rPr lang="en-US" altLang="zh-CN" dirty="0"/>
              <a:t>2</a:t>
            </a:r>
            <a:r>
              <a:rPr lang="zh-CN" altLang="en-US" dirty="0"/>
              <a:t>）按照纬度区分，不同区域间演化趋势是否存在相同规律？</a:t>
            </a:r>
            <a:endParaRPr lang="en-US" altLang="zh-CN" dirty="0"/>
          </a:p>
          <a:p>
            <a:r>
              <a:rPr lang="zh-CN" altLang="en-US" dirty="0"/>
              <a:t>（</a:t>
            </a:r>
            <a:r>
              <a:rPr lang="en-US" altLang="zh-CN" dirty="0"/>
              <a:t>3</a:t>
            </a:r>
            <a:r>
              <a:rPr lang="zh-CN" altLang="en-US" dirty="0"/>
              <a:t>）受限于对齐效果，只有部分像对之间能产生良好的空间变化检测，需要手动筛选；该类检测结果表现出怎样的空间特征？</a:t>
            </a:r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1B2FF0-B741-4FA7-9C73-A6D5D4DBF94F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68242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2.</a:t>
            </a:r>
            <a:r>
              <a:rPr lang="zh-CN" altLang="en-US" dirty="0"/>
              <a:t>气象事件关联：</a:t>
            </a:r>
            <a:endParaRPr lang="en-US" altLang="zh-CN" dirty="0"/>
          </a:p>
          <a:p>
            <a:r>
              <a:rPr lang="zh-CN" altLang="en-US" dirty="0"/>
              <a:t>大气搬运对火星表面的物质分布起着重要作用；结合现有相同时间段的尘暴活动事件数据集，可以特定某一时期某种强度的尘暴活动对火表矿物分布的影响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1B2FF0-B741-4FA7-9C73-A6D5D4DBF94F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51577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1B2FF0-B741-4FA7-9C73-A6D5D4DBF94F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94235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1B2FF0-B741-4FA7-9C73-A6D5D4DBF94F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02170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要点：</a:t>
            </a:r>
            <a:r>
              <a:rPr lang="en-US" altLang="zh-CN" dirty="0"/>
              <a:t>1.MRO</a:t>
            </a:r>
            <a:r>
              <a:rPr lang="zh-CN" altLang="en-US" dirty="0"/>
              <a:t>发射</a:t>
            </a:r>
            <a:r>
              <a:rPr lang="en-US" altLang="zh-CN" dirty="0"/>
              <a:t>20</a:t>
            </a:r>
            <a:r>
              <a:rPr lang="zh-CN" altLang="en-US" dirty="0"/>
              <a:t>周年</a:t>
            </a:r>
            <a:r>
              <a:rPr lang="en-US" altLang="zh-CN" dirty="0"/>
              <a:t>——</a:t>
            </a:r>
            <a:r>
              <a:rPr lang="zh-CN" altLang="en-US" dirty="0"/>
              <a:t>累积大量观测数据</a:t>
            </a:r>
            <a:endParaRPr lang="en-US" altLang="zh-CN" dirty="0"/>
          </a:p>
          <a:p>
            <a:r>
              <a:rPr lang="en-US" altLang="zh-CN" dirty="0"/>
              <a:t>2.</a:t>
            </a:r>
            <a:r>
              <a:rPr lang="zh-CN" altLang="en-US" dirty="0"/>
              <a:t>现有研究发现</a:t>
            </a:r>
            <a:r>
              <a:rPr lang="zh-CN" altLang="en-US" dirty="0">
                <a:sym typeface="Wingdings" panose="05000000000000000000" pitchFamily="2" charset="2"/>
              </a:rPr>
              <a:t>（</a:t>
            </a:r>
            <a:r>
              <a:rPr lang="en-US" altLang="zh-CN" dirty="0">
                <a:sym typeface="Wingdings" panose="05000000000000000000" pitchFamily="2" charset="2"/>
              </a:rPr>
              <a:t>1</a:t>
            </a:r>
            <a:r>
              <a:rPr lang="zh-CN" altLang="en-US" dirty="0">
                <a:sym typeface="Wingdings" panose="05000000000000000000" pitchFamily="2" charset="2"/>
              </a:rPr>
              <a:t>）火星活跃的大气活动（</a:t>
            </a:r>
            <a:r>
              <a:rPr lang="en-US" altLang="zh-CN" dirty="0">
                <a:sym typeface="Wingdings" panose="05000000000000000000" pitchFamily="2" charset="2"/>
              </a:rPr>
              <a:t>2</a:t>
            </a:r>
            <a:r>
              <a:rPr lang="zh-CN" altLang="en-US" dirty="0">
                <a:sym typeface="Wingdings" panose="05000000000000000000" pitchFamily="2" charset="2"/>
              </a:rPr>
              <a:t>）可观测尺度下的地质事件</a:t>
            </a:r>
            <a:endParaRPr lang="en-US" altLang="zh-CN" dirty="0">
              <a:sym typeface="Wingdings" panose="05000000000000000000" pitchFamily="2" charset="2"/>
            </a:endParaRPr>
          </a:p>
          <a:p>
            <a:r>
              <a:rPr lang="en-US" altLang="zh-CN" dirty="0">
                <a:sym typeface="Wingdings" panose="05000000000000000000" pitchFamily="2" charset="2"/>
              </a:rPr>
              <a:t>3.</a:t>
            </a:r>
            <a:r>
              <a:rPr lang="zh-CN" altLang="en-US" dirty="0">
                <a:sym typeface="Wingdings" panose="05000000000000000000" pitchFamily="2" charset="2"/>
              </a:rPr>
              <a:t>举例子（</a:t>
            </a:r>
            <a:r>
              <a:rPr lang="en-US" altLang="zh-CN" dirty="0">
                <a:sym typeface="Wingdings" panose="05000000000000000000" pitchFamily="2" charset="2"/>
              </a:rPr>
              <a:t>1</a:t>
            </a:r>
            <a:r>
              <a:rPr lang="zh-CN" altLang="en-US" dirty="0">
                <a:sym typeface="Wingdings" panose="05000000000000000000" pitchFamily="2" charset="2"/>
              </a:rPr>
              <a:t>）沙丘地区横向风成脊的移动（</a:t>
            </a:r>
            <a:r>
              <a:rPr lang="en-US" altLang="zh-CN" dirty="0">
                <a:sym typeface="Wingdings" panose="05000000000000000000" pitchFamily="2" charset="2"/>
              </a:rPr>
              <a:t>2</a:t>
            </a:r>
            <a:r>
              <a:rPr lang="zh-CN" altLang="en-US" dirty="0">
                <a:sym typeface="Wingdings" panose="05000000000000000000" pitchFamily="2" charset="2"/>
              </a:rPr>
              <a:t>）两极地区由沉积引起的“雪崩”</a:t>
            </a:r>
            <a:endParaRPr lang="en-US" altLang="zh-CN" dirty="0">
              <a:sym typeface="Wingdings" panose="05000000000000000000" pitchFamily="2" charset="2"/>
            </a:endParaRPr>
          </a:p>
          <a:p>
            <a:r>
              <a:rPr lang="zh-CN" altLang="en-US" dirty="0">
                <a:sym typeface="Wingdings" panose="05000000000000000000" pitchFamily="2" charset="2"/>
              </a:rPr>
              <a:t>结论：火星表面发生着当前观测尺度下可以观察到的变化，并且能使用高精度数据做形态学上的确认</a:t>
            </a:r>
            <a:endParaRPr lang="en-US" altLang="zh-CN" dirty="0">
              <a:sym typeface="Wingdings" panose="05000000000000000000" pitchFamily="2" charset="2"/>
            </a:endParaRPr>
          </a:p>
          <a:p>
            <a:r>
              <a:rPr lang="zh-CN" altLang="en-US" dirty="0"/>
              <a:t>本课题意义：从光谱学上补充形态学研究在观测维度和尺度上的空缺，填补在较大区域上时序持续观测的空白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1B2FF0-B741-4FA7-9C73-A6D5D4DBF94F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91436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https://mars.quickmap.io/</a:t>
            </a:r>
            <a:br>
              <a:rPr lang="en-US" altLang="zh-CN" dirty="0"/>
            </a:br>
            <a:r>
              <a:rPr lang="en-US" altLang="zh-CN" dirty="0"/>
              <a:t>1.</a:t>
            </a:r>
            <a:r>
              <a:rPr lang="zh-CN" altLang="en-US" dirty="0"/>
              <a:t>数据概览：</a:t>
            </a:r>
            <a:endParaRPr lang="en-US" altLang="zh-CN" dirty="0"/>
          </a:p>
          <a:p>
            <a:r>
              <a:rPr lang="zh-CN" altLang="en-US" dirty="0"/>
              <a:t>（</a:t>
            </a:r>
            <a:r>
              <a:rPr lang="en-US" altLang="zh-CN" dirty="0"/>
              <a:t>1</a:t>
            </a:r>
            <a:r>
              <a:rPr lang="zh-CN" altLang="en-US" dirty="0"/>
              <a:t>）时间尺度：集中于</a:t>
            </a:r>
            <a:r>
              <a:rPr lang="en-US" altLang="zh-CN" dirty="0"/>
              <a:t>MY28~MY32</a:t>
            </a:r>
            <a:r>
              <a:rPr lang="zh-CN" altLang="en-US" dirty="0"/>
              <a:t>时期</a:t>
            </a:r>
            <a:endParaRPr lang="en-US" altLang="zh-CN" dirty="0"/>
          </a:p>
          <a:p>
            <a:r>
              <a:rPr lang="zh-CN" altLang="en-US" dirty="0"/>
              <a:t>（</a:t>
            </a:r>
            <a:r>
              <a:rPr lang="en-US" altLang="zh-CN" dirty="0"/>
              <a:t>2</a:t>
            </a:r>
            <a:r>
              <a:rPr lang="zh-CN" altLang="en-US" dirty="0"/>
              <a:t>）空间尺度：全球均有分布，共</a:t>
            </a:r>
            <a:r>
              <a:rPr lang="en-US" altLang="zh-CN" dirty="0"/>
              <a:t>10495</a:t>
            </a:r>
            <a:r>
              <a:rPr lang="zh-CN" altLang="en-US" dirty="0"/>
              <a:t>景（</a:t>
            </a:r>
            <a:r>
              <a:rPr lang="en-US" altLang="zh-CN" dirty="0"/>
              <a:t>2024</a:t>
            </a:r>
            <a:r>
              <a:rPr lang="zh-CN" altLang="en-US" dirty="0"/>
              <a:t>年</a:t>
            </a:r>
            <a:r>
              <a:rPr lang="en-US" altLang="zh-CN" dirty="0"/>
              <a:t>9</a:t>
            </a:r>
            <a:r>
              <a:rPr lang="zh-CN" altLang="en-US" dirty="0"/>
              <a:t>月版本）</a:t>
            </a:r>
            <a:endParaRPr lang="en-US" altLang="zh-CN" dirty="0"/>
          </a:p>
          <a:p>
            <a:r>
              <a:rPr lang="zh-CN" altLang="en-US" dirty="0"/>
              <a:t>（</a:t>
            </a:r>
            <a:r>
              <a:rPr lang="en-US" altLang="zh-CN" dirty="0"/>
              <a:t>3</a:t>
            </a:r>
            <a:r>
              <a:rPr lang="zh-CN" altLang="en-US" dirty="0"/>
              <a:t>）光谱尺度：空间分辨率为</a:t>
            </a:r>
            <a:r>
              <a:rPr lang="en-US" altLang="zh-CN" dirty="0"/>
              <a:t>18m/36m</a:t>
            </a:r>
            <a:r>
              <a:rPr lang="zh-CN" altLang="en-US" dirty="0"/>
              <a:t>两档，单景共</a:t>
            </a:r>
            <a:r>
              <a:rPr lang="en-US" altLang="zh-CN" dirty="0"/>
              <a:t>545</a:t>
            </a:r>
            <a:r>
              <a:rPr lang="zh-CN" altLang="en-US" dirty="0"/>
              <a:t>个波段（</a:t>
            </a:r>
            <a:r>
              <a:rPr lang="en-US" altLang="zh-CN" dirty="0"/>
              <a:t>IF</a:t>
            </a:r>
            <a:r>
              <a:rPr lang="zh-CN" altLang="en-US" dirty="0"/>
              <a:t>），相关研究总结出共</a:t>
            </a:r>
            <a:r>
              <a:rPr lang="en-US" altLang="zh-CN" dirty="0"/>
              <a:t>60</a:t>
            </a:r>
            <a:r>
              <a:rPr lang="zh-CN" altLang="en-US" dirty="0"/>
              <a:t>个与水、水冰、干冰或含水矿物等相关的指数产品（</a:t>
            </a:r>
            <a:r>
              <a:rPr lang="en-US" altLang="zh-CN" dirty="0"/>
              <a:t>SR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zh-CN" altLang="en-US" dirty="0"/>
              <a:t>（</a:t>
            </a:r>
            <a:r>
              <a:rPr lang="en-US" altLang="zh-CN" dirty="0"/>
              <a:t>4</a:t>
            </a:r>
            <a:r>
              <a:rPr lang="zh-CN" altLang="en-US" dirty="0"/>
              <a:t>）数据精度：经过几何、辐射校正与地图投影，为同类型产品中处理精度最高的产品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1B2FF0-B741-4FA7-9C73-A6D5D4DBF94F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89431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2.</a:t>
            </a:r>
            <a:r>
              <a:rPr lang="zh-CN" altLang="en-US" dirty="0"/>
              <a:t>区域筛选</a:t>
            </a:r>
            <a:endParaRPr lang="en-US" altLang="zh-CN" dirty="0"/>
          </a:p>
          <a:p>
            <a:r>
              <a:rPr lang="zh-CN" altLang="en-US" dirty="0"/>
              <a:t>（</a:t>
            </a:r>
            <a:r>
              <a:rPr lang="en-US" altLang="zh-CN" dirty="0"/>
              <a:t>1</a:t>
            </a:r>
            <a:r>
              <a:rPr lang="zh-CN" altLang="en-US" dirty="0"/>
              <a:t>）寻找空间上有相交的观测影像（在经纬度坐标系下）；本课题聚焦具有较长时间序列的影像，相交景数限定为</a:t>
            </a:r>
            <a:r>
              <a:rPr lang="en-US" altLang="zh-CN" dirty="0"/>
              <a:t>3</a:t>
            </a:r>
            <a:r>
              <a:rPr lang="zh-CN" altLang="en-US" dirty="0"/>
              <a:t>景及以上；使用图结构处理相交关系，连通图表示影像间存在公共相交</a:t>
            </a:r>
            <a:endParaRPr lang="en-US" altLang="zh-CN" dirty="0"/>
          </a:p>
          <a:p>
            <a:r>
              <a:rPr lang="zh-CN" altLang="en-US" dirty="0"/>
              <a:t>（</a:t>
            </a:r>
            <a:r>
              <a:rPr lang="en-US" altLang="zh-CN" dirty="0"/>
              <a:t>2</a:t>
            </a:r>
            <a:r>
              <a:rPr lang="zh-CN" altLang="en-US" dirty="0"/>
              <a:t>）下载对应区域的地图投影影像，根据影像有效区域转换为矢量多边形</a:t>
            </a:r>
            <a:endParaRPr lang="en-US" altLang="zh-CN" dirty="0"/>
          </a:p>
          <a:p>
            <a:r>
              <a:rPr lang="zh-CN" altLang="en-US" dirty="0"/>
              <a:t>（</a:t>
            </a:r>
            <a:r>
              <a:rPr lang="en-US" altLang="zh-CN" dirty="0"/>
              <a:t>3</a:t>
            </a:r>
            <a:r>
              <a:rPr lang="zh-CN" altLang="en-US" dirty="0"/>
              <a:t>）多边形相交计算交并比（又称雅卡尔指数），以交并比为关系边权值加入上述连通图，计算公共重叠面积形状；若公共区域小于</a:t>
            </a:r>
            <a:r>
              <a:rPr lang="en-US" altLang="zh-CN" dirty="0"/>
              <a:t>51.48km^2</a:t>
            </a:r>
            <a:r>
              <a:rPr lang="zh-CN" altLang="en-US" dirty="0"/>
              <a:t>（即</a:t>
            </a:r>
            <a:r>
              <a:rPr lang="en-US" altLang="zh-CN" dirty="0"/>
              <a:t>400*400pixel</a:t>
            </a:r>
            <a:r>
              <a:rPr lang="zh-CN" altLang="en-US" dirty="0"/>
              <a:t>的区域）或长宽比超过</a:t>
            </a:r>
            <a:r>
              <a:rPr lang="en-US" altLang="zh-CN" dirty="0"/>
              <a:t>5</a:t>
            </a:r>
            <a:r>
              <a:rPr lang="zh-CN" altLang="en-US" dirty="0"/>
              <a:t>，剔除交并比之和最低的影像节点，直至迭代达到预期条件或没有任何影像满足上述关系</a:t>
            </a:r>
            <a:endParaRPr lang="en-US" altLang="zh-CN" dirty="0"/>
          </a:p>
          <a:p>
            <a:r>
              <a:rPr lang="zh-CN" altLang="en-US" dirty="0"/>
              <a:t>结果：筛选得到有</a:t>
            </a:r>
            <a:r>
              <a:rPr lang="en-US" altLang="zh-CN" dirty="0"/>
              <a:t>713</a:t>
            </a:r>
            <a:r>
              <a:rPr lang="zh-CN" altLang="en-US" dirty="0"/>
              <a:t>个影像组合满足相交关系，其中有</a:t>
            </a:r>
            <a:r>
              <a:rPr lang="en-US" altLang="zh-CN" dirty="0"/>
              <a:t>18</a:t>
            </a:r>
            <a:r>
              <a:rPr lang="zh-CN" altLang="en-US" dirty="0"/>
              <a:t>个组合满足有</a:t>
            </a:r>
            <a:r>
              <a:rPr lang="en-US" altLang="zh-CN" dirty="0"/>
              <a:t>7</a:t>
            </a:r>
            <a:r>
              <a:rPr lang="zh-CN" altLang="en-US" dirty="0"/>
              <a:t>景及以上观测影像，最大观测景数为</a:t>
            </a:r>
            <a:r>
              <a:rPr lang="en-US" altLang="zh-CN" dirty="0"/>
              <a:t>18</a:t>
            </a:r>
            <a:r>
              <a:rPr lang="zh-CN" altLang="en-US" dirty="0"/>
              <a:t>景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1B2FF0-B741-4FA7-9C73-A6D5D4DBF94F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63706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3.</a:t>
            </a:r>
            <a:r>
              <a:rPr lang="zh-CN" altLang="en-US" dirty="0"/>
              <a:t>结果展示</a:t>
            </a:r>
            <a:endParaRPr lang="en-US" altLang="zh-CN" dirty="0"/>
          </a:p>
          <a:p>
            <a:r>
              <a:rPr lang="zh-CN" altLang="en-US" dirty="0"/>
              <a:t>基于上述</a:t>
            </a:r>
            <a:r>
              <a:rPr lang="en-US" altLang="zh-CN" dirty="0"/>
              <a:t>18</a:t>
            </a:r>
            <a:r>
              <a:rPr lang="zh-CN" altLang="en-US" dirty="0"/>
              <a:t>个影像组合对应的研究区，裁剪出对应需要的影像</a:t>
            </a:r>
            <a:endParaRPr lang="en-US" altLang="zh-CN" dirty="0"/>
          </a:p>
          <a:p>
            <a:r>
              <a:rPr lang="zh-CN" altLang="en-US" dirty="0"/>
              <a:t>（</a:t>
            </a:r>
            <a:r>
              <a:rPr lang="en-US" altLang="zh-CN" dirty="0"/>
              <a:t>1</a:t>
            </a:r>
            <a:r>
              <a:rPr lang="zh-CN" altLang="en-US" dirty="0"/>
              <a:t>）对公共区域做</a:t>
            </a:r>
            <a:r>
              <a:rPr lang="en-US" altLang="zh-CN" dirty="0"/>
              <a:t>540m/50</a:t>
            </a:r>
            <a:r>
              <a:rPr lang="zh-CN" altLang="en-US" dirty="0"/>
              <a:t>个最小像素的缓冲区后，截取到将要用于进行空间变化检测的影像</a:t>
            </a:r>
            <a:br>
              <a:rPr lang="en-US" altLang="zh-CN" dirty="0"/>
            </a:br>
            <a:r>
              <a:rPr lang="zh-CN" altLang="en-US" dirty="0"/>
              <a:t>（</a:t>
            </a:r>
            <a:r>
              <a:rPr lang="en-US" altLang="zh-CN" dirty="0"/>
              <a:t>2</a:t>
            </a:r>
            <a:r>
              <a:rPr lang="zh-CN" altLang="en-US" dirty="0"/>
              <a:t>）根据数据库中对应的影像拍摄时间，选择最早的全分辨率影像作为基底，对其他影像进行像素对齐</a:t>
            </a:r>
            <a:endParaRPr lang="en-US" altLang="zh-CN" dirty="0"/>
          </a:p>
          <a:p>
            <a:r>
              <a:rPr lang="zh-CN" altLang="en-US" dirty="0"/>
              <a:t>（</a:t>
            </a:r>
            <a:r>
              <a:rPr lang="en-US" altLang="zh-CN" dirty="0"/>
              <a:t>3</a:t>
            </a:r>
            <a:r>
              <a:rPr lang="zh-CN" altLang="en-US" dirty="0"/>
              <a:t>）对齐后影像可直接用于变化检测；对对齐后影像再截取原始公共区域，得到用于进行频率变化检测的影像</a:t>
            </a:r>
            <a:endParaRPr lang="en-US" altLang="zh-CN" dirty="0"/>
          </a:p>
          <a:p>
            <a:r>
              <a:rPr lang="zh-CN" altLang="en-US" dirty="0"/>
              <a:t>（</a:t>
            </a:r>
            <a:r>
              <a:rPr lang="en-US" altLang="zh-CN" dirty="0"/>
              <a:t>4</a:t>
            </a:r>
            <a:r>
              <a:rPr lang="zh-CN" altLang="en-US" dirty="0"/>
              <a:t>）按照产品波段进行分类统计，得到每块区域的频率变化曲线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1B2FF0-B741-4FA7-9C73-A6D5D4DBF94F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89980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3.</a:t>
            </a:r>
            <a:r>
              <a:rPr lang="zh-CN" altLang="en-US" dirty="0"/>
              <a:t>结果展示</a:t>
            </a:r>
            <a:endParaRPr lang="en-US" altLang="zh-CN" dirty="0"/>
          </a:p>
          <a:p>
            <a:r>
              <a:rPr lang="zh-CN" altLang="en-US" dirty="0"/>
              <a:t>基于上述</a:t>
            </a:r>
            <a:r>
              <a:rPr lang="en-US" altLang="zh-CN" dirty="0"/>
              <a:t>18</a:t>
            </a:r>
            <a:r>
              <a:rPr lang="zh-CN" altLang="en-US" dirty="0"/>
              <a:t>个影像组合对应的研究区，裁剪出对应需要的影像</a:t>
            </a:r>
            <a:endParaRPr lang="en-US" altLang="zh-CN" dirty="0"/>
          </a:p>
          <a:p>
            <a:r>
              <a:rPr lang="zh-CN" altLang="en-US" dirty="0"/>
              <a:t>（</a:t>
            </a:r>
            <a:r>
              <a:rPr lang="en-US" altLang="zh-CN" dirty="0"/>
              <a:t>1</a:t>
            </a:r>
            <a:r>
              <a:rPr lang="zh-CN" altLang="en-US" dirty="0"/>
              <a:t>）对公共区域做</a:t>
            </a:r>
            <a:r>
              <a:rPr lang="en-US" altLang="zh-CN" dirty="0"/>
              <a:t>540m/50</a:t>
            </a:r>
            <a:r>
              <a:rPr lang="zh-CN" altLang="en-US" dirty="0"/>
              <a:t>个最小像素的缓冲区后，截取到将要用于进行空间变化检测的影像</a:t>
            </a:r>
            <a:br>
              <a:rPr lang="en-US" altLang="zh-CN" dirty="0"/>
            </a:br>
            <a:r>
              <a:rPr lang="zh-CN" altLang="en-US" dirty="0"/>
              <a:t>（</a:t>
            </a:r>
            <a:r>
              <a:rPr lang="en-US" altLang="zh-CN" dirty="0"/>
              <a:t>2</a:t>
            </a:r>
            <a:r>
              <a:rPr lang="zh-CN" altLang="en-US" dirty="0"/>
              <a:t>）根据数据库中对应的影像拍摄时间，选择最早的全分辨率影像作为基底，对其他影像进行像素对齐</a:t>
            </a:r>
            <a:endParaRPr lang="en-US" altLang="zh-CN" dirty="0"/>
          </a:p>
          <a:p>
            <a:r>
              <a:rPr lang="zh-CN" altLang="en-US" dirty="0"/>
              <a:t>（</a:t>
            </a:r>
            <a:r>
              <a:rPr lang="en-US" altLang="zh-CN" dirty="0"/>
              <a:t>3</a:t>
            </a:r>
            <a:r>
              <a:rPr lang="zh-CN" altLang="en-US" dirty="0"/>
              <a:t>）对齐后影像可直接用于变化检测；对对齐后影像再截取原始公共区域，得到用于进行频率变化检测的影像</a:t>
            </a:r>
            <a:endParaRPr lang="en-US" altLang="zh-CN" dirty="0"/>
          </a:p>
          <a:p>
            <a:r>
              <a:rPr lang="zh-CN" altLang="en-US" dirty="0"/>
              <a:t>（</a:t>
            </a:r>
            <a:r>
              <a:rPr lang="en-US" altLang="zh-CN"/>
              <a:t>4</a:t>
            </a:r>
            <a:r>
              <a:rPr lang="zh-CN" altLang="en-US"/>
              <a:t>）</a:t>
            </a:r>
            <a:r>
              <a:rPr lang="zh-CN" altLang="en-US" dirty="0"/>
              <a:t>按照产品波段进行分类统计，得到每块区域的频率变化曲线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1B2FF0-B741-4FA7-9C73-A6D5D4DBF94F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24125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3.</a:t>
            </a:r>
            <a:r>
              <a:rPr lang="zh-CN" altLang="en-US" dirty="0"/>
              <a:t>结果展示</a:t>
            </a:r>
            <a:endParaRPr lang="en-US" altLang="zh-CN" dirty="0"/>
          </a:p>
          <a:p>
            <a:r>
              <a:rPr lang="zh-CN" altLang="en-US" dirty="0"/>
              <a:t>基于上述</a:t>
            </a:r>
            <a:r>
              <a:rPr lang="en-US" altLang="zh-CN" dirty="0"/>
              <a:t>18</a:t>
            </a:r>
            <a:r>
              <a:rPr lang="zh-CN" altLang="en-US" dirty="0"/>
              <a:t>个影像组合对应的研究区，裁剪出对应需要的影像</a:t>
            </a:r>
            <a:endParaRPr lang="en-US" altLang="zh-CN" dirty="0"/>
          </a:p>
          <a:p>
            <a:r>
              <a:rPr lang="zh-CN" altLang="en-US" dirty="0"/>
              <a:t>（</a:t>
            </a:r>
            <a:r>
              <a:rPr lang="en-US" altLang="zh-CN" dirty="0"/>
              <a:t>1</a:t>
            </a:r>
            <a:r>
              <a:rPr lang="zh-CN" altLang="en-US" dirty="0"/>
              <a:t>）对公共区域做</a:t>
            </a:r>
            <a:r>
              <a:rPr lang="en-US" altLang="zh-CN" dirty="0"/>
              <a:t>540m/50</a:t>
            </a:r>
            <a:r>
              <a:rPr lang="zh-CN" altLang="en-US" dirty="0"/>
              <a:t>个最小像素的缓冲区后，截取到将要用于进行空间变化检测的影像</a:t>
            </a:r>
            <a:br>
              <a:rPr lang="en-US" altLang="zh-CN" dirty="0"/>
            </a:br>
            <a:r>
              <a:rPr lang="zh-CN" altLang="en-US" dirty="0"/>
              <a:t>（</a:t>
            </a:r>
            <a:r>
              <a:rPr lang="en-US" altLang="zh-CN" dirty="0"/>
              <a:t>2</a:t>
            </a:r>
            <a:r>
              <a:rPr lang="zh-CN" altLang="en-US" dirty="0"/>
              <a:t>）根据数据库中对应的影像拍摄时间，选择最早的全分辨率影像作为基底，对其他影像进行像素对齐</a:t>
            </a:r>
            <a:endParaRPr lang="en-US" altLang="zh-CN" dirty="0"/>
          </a:p>
          <a:p>
            <a:r>
              <a:rPr lang="zh-CN" altLang="en-US" dirty="0"/>
              <a:t>（</a:t>
            </a:r>
            <a:r>
              <a:rPr lang="en-US" altLang="zh-CN" dirty="0"/>
              <a:t>3</a:t>
            </a:r>
            <a:r>
              <a:rPr lang="zh-CN" altLang="en-US" dirty="0"/>
              <a:t>）对齐后影像可直接用于变化检测；对对齐后影像再截取原始公共区域，得到用于进行频率变化检测的影像</a:t>
            </a:r>
            <a:endParaRPr lang="en-US" altLang="zh-CN" dirty="0"/>
          </a:p>
          <a:p>
            <a:r>
              <a:rPr lang="zh-CN" altLang="en-US" dirty="0"/>
              <a:t>（</a:t>
            </a:r>
            <a:r>
              <a:rPr lang="en-US" altLang="zh-CN"/>
              <a:t>4</a:t>
            </a:r>
            <a:r>
              <a:rPr lang="zh-CN" altLang="en-US"/>
              <a:t>）</a:t>
            </a:r>
            <a:r>
              <a:rPr lang="zh-CN" altLang="en-US" dirty="0"/>
              <a:t>按照产品波段进行分类统计，得到每块区域的频率变化曲线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1B2FF0-B741-4FA7-9C73-A6D5D4DBF94F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95293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3.</a:t>
            </a:r>
            <a:r>
              <a:rPr lang="zh-CN" altLang="en-US" dirty="0"/>
              <a:t>结果展示</a:t>
            </a:r>
            <a:endParaRPr lang="en-US" altLang="zh-CN" dirty="0"/>
          </a:p>
          <a:p>
            <a:r>
              <a:rPr lang="zh-CN" altLang="en-US" dirty="0"/>
              <a:t>基于上述</a:t>
            </a:r>
            <a:r>
              <a:rPr lang="en-US" altLang="zh-CN" dirty="0"/>
              <a:t>18</a:t>
            </a:r>
            <a:r>
              <a:rPr lang="zh-CN" altLang="en-US" dirty="0"/>
              <a:t>个影像组合对应的研究区，裁剪出对应需要的影像</a:t>
            </a:r>
            <a:endParaRPr lang="en-US" altLang="zh-CN" dirty="0"/>
          </a:p>
          <a:p>
            <a:r>
              <a:rPr lang="zh-CN" altLang="en-US" dirty="0"/>
              <a:t>（</a:t>
            </a:r>
            <a:r>
              <a:rPr lang="en-US" altLang="zh-CN" dirty="0"/>
              <a:t>1</a:t>
            </a:r>
            <a:r>
              <a:rPr lang="zh-CN" altLang="en-US" dirty="0"/>
              <a:t>）对公共区域做</a:t>
            </a:r>
            <a:r>
              <a:rPr lang="en-US" altLang="zh-CN" dirty="0"/>
              <a:t>540m/50</a:t>
            </a:r>
            <a:r>
              <a:rPr lang="zh-CN" altLang="en-US" dirty="0"/>
              <a:t>个最小像素的缓冲区后，截取到将要用于进行空间变化检测的影像</a:t>
            </a:r>
            <a:br>
              <a:rPr lang="en-US" altLang="zh-CN" dirty="0"/>
            </a:br>
            <a:r>
              <a:rPr lang="zh-CN" altLang="en-US" dirty="0"/>
              <a:t>（</a:t>
            </a:r>
            <a:r>
              <a:rPr lang="en-US" altLang="zh-CN" dirty="0"/>
              <a:t>2</a:t>
            </a:r>
            <a:r>
              <a:rPr lang="zh-CN" altLang="en-US" dirty="0"/>
              <a:t>）根据数据库中对应的影像拍摄时间，选择最早的全分辨率影像作为基底，对其他影像进行像素对齐</a:t>
            </a:r>
            <a:endParaRPr lang="en-US" altLang="zh-CN" dirty="0"/>
          </a:p>
          <a:p>
            <a:r>
              <a:rPr lang="zh-CN" altLang="en-US" dirty="0"/>
              <a:t>（</a:t>
            </a:r>
            <a:r>
              <a:rPr lang="en-US" altLang="zh-CN" dirty="0"/>
              <a:t>3</a:t>
            </a:r>
            <a:r>
              <a:rPr lang="zh-CN" altLang="en-US" dirty="0"/>
              <a:t>）对齐后影像可直接用于变化检测；对对齐后影像再截取原始公共区域，得到用于进行频率变化检测的影像</a:t>
            </a:r>
            <a:endParaRPr lang="en-US" altLang="zh-CN" dirty="0"/>
          </a:p>
          <a:p>
            <a:r>
              <a:rPr lang="zh-CN" altLang="en-US" dirty="0"/>
              <a:t>（</a:t>
            </a:r>
            <a:r>
              <a:rPr lang="en-US" altLang="zh-CN"/>
              <a:t>4</a:t>
            </a:r>
            <a:r>
              <a:rPr lang="zh-CN" altLang="en-US"/>
              <a:t>）</a:t>
            </a:r>
            <a:r>
              <a:rPr lang="zh-CN" altLang="en-US" dirty="0"/>
              <a:t>按照产品波段进行分类统计，得到每块区域的频率变化曲线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1B2FF0-B741-4FA7-9C73-A6D5D4DBF94F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50799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BA58E2-2505-4C20-B2BC-63F5289D0B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EC5F69-75F5-43E4-9AE9-9A30AB036C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/>
              <a:t>Click to edit Master subtitle style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9D5A9E-32F9-4926-B7B2-7FF2D90301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4F2A1-DD8B-4842-9BDF-F26DD67FCEA9}" type="datetimeFigureOut">
              <a:rPr lang="zh-CN" altLang="en-US" smtClean="0"/>
              <a:t>2025/5/17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CBB741-0626-4818-86D3-40FB10131A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EB9066-7F9D-468B-A42F-C6583E4C5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C4CB4-DF0F-4FFC-B3D6-E2DB75352F9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81776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1BC91-F500-43A1-8C5E-51E1A3F91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2EBB15-3415-41E9-8088-7FBE8E4837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2A7B8F-23E4-4110-AADE-FBA97651A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4F2A1-DD8B-4842-9BDF-F26DD67FCEA9}" type="datetimeFigureOut">
              <a:rPr lang="zh-CN" altLang="en-US" smtClean="0"/>
              <a:t>2025/5/17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5D45F5-B6B5-43F2-8731-D23B89706B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DC9B7E-8A2B-483D-ADDA-CF9EFBB00F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C4CB4-DF0F-4FFC-B3D6-E2DB75352F9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87160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5714345-951F-4D2A-B6F7-ACD0CFEC65C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44AF4CD-9971-4B4F-B81D-04EDCD99A0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BEF26E-1925-4A71-9F95-183EA00075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4F2A1-DD8B-4842-9BDF-F26DD67FCEA9}" type="datetimeFigureOut">
              <a:rPr lang="zh-CN" altLang="en-US" smtClean="0"/>
              <a:t>2025/5/17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2C99E8-171F-415B-A682-518CA0E190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423DEA-22BB-4504-9FF3-3BEFD0D52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C4CB4-DF0F-4FFC-B3D6-E2DB75352F9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21764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2A8C2B-7C61-4EBF-A447-60D240102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AC768F-333C-4F22-A637-71BFC2CB31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32AC2F-4860-494D-AA5A-2EA760FEB9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4F2A1-DD8B-4842-9BDF-F26DD67FCEA9}" type="datetimeFigureOut">
              <a:rPr lang="zh-CN" altLang="en-US" smtClean="0"/>
              <a:t>2025/5/17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8D6BBD-84E6-4472-84F0-A00EDC7980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9AA546-ABC4-4210-AD4A-3551DB52D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C4CB4-DF0F-4FFC-B3D6-E2DB75352F9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76361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9BEB9-C360-4868-A4C1-0986A51B45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E0F2A4-3E7D-46BE-A889-FA2E2E830E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0E7F51-C510-4FA1-B5D3-B681ED6DBA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4F2A1-DD8B-4842-9BDF-F26DD67FCEA9}" type="datetimeFigureOut">
              <a:rPr lang="zh-CN" altLang="en-US" smtClean="0"/>
              <a:t>2025/5/17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BB4F9F-A253-471A-BD19-36F44B5DD1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382765-9055-4E0F-B514-4E6EB9DE9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C4CB4-DF0F-4FFC-B3D6-E2DB75352F9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60226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139C24-7FDA-4C90-BE02-135CDEA2D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FD8B0B-3F66-47FD-BC41-A2960FFC77D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76E8D7-993A-4CEC-90B4-3D025E4A7B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BF37F8-6E90-4809-AB35-1E4CDA47BE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4F2A1-DD8B-4842-9BDF-F26DD67FCEA9}" type="datetimeFigureOut">
              <a:rPr lang="zh-CN" altLang="en-US" smtClean="0"/>
              <a:t>2025/5/17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28919A-60BC-47A2-BE6F-01F55C40B6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83434D-39BF-4632-B35F-E119D3E0A5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C4CB4-DF0F-4FFC-B3D6-E2DB75352F9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39777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9A5F3B-FF74-43DF-A067-C507CE437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F02E0C-0037-4F14-8967-C4E55BD02D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8580B1-B1E0-4422-9B5A-C1EA95E7A8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2D74C9-9B0C-4125-8C0C-358946059CF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7A01D7-1406-426B-9B0B-86BC92FEE3B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2CAF45C-712A-44B9-BEE9-FA7087F65A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4F2A1-DD8B-4842-9BDF-F26DD67FCEA9}" type="datetimeFigureOut">
              <a:rPr lang="zh-CN" altLang="en-US" smtClean="0"/>
              <a:t>2025/5/17</a:t>
            </a:fld>
            <a:endParaRPr lang="zh-CN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B1273B9-EF20-429D-AF0D-E7FFD1FCDF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58BF5A4-FCE5-4A5A-A88B-8FB305FF73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C4CB4-DF0F-4FFC-B3D6-E2DB75352F9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06763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B81D9-B878-428A-B1E3-5CE519B7A1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60CA99-9181-4871-AF78-C8AC542065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4F2A1-DD8B-4842-9BDF-F26DD67FCEA9}" type="datetimeFigureOut">
              <a:rPr lang="zh-CN" altLang="en-US" smtClean="0"/>
              <a:t>2025/5/17</a:t>
            </a:fld>
            <a:endParaRPr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1E0163-8629-4EE7-8D5B-4F07C79C2B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D9366E-5584-43BD-8AFD-B63291081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C4CB4-DF0F-4FFC-B3D6-E2DB75352F9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46900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E864C1E-0E91-4D17-8DF1-744DFD7667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4F2A1-DD8B-4842-9BDF-F26DD67FCEA9}" type="datetimeFigureOut">
              <a:rPr lang="zh-CN" altLang="en-US" smtClean="0"/>
              <a:t>2025/5/17</a:t>
            </a:fld>
            <a:endParaRPr lang="zh-CN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8110D20-3C9B-4138-86AD-B26E1C5D2E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F03AEF-46E6-407B-B50B-EE7AD9969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C4CB4-DF0F-4FFC-B3D6-E2DB75352F9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46666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4F49E-6FC0-43B7-8B2C-266D7629AF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5EC7FD-0A87-4FF1-960E-78EE141994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E3A8B2-7576-4D86-B756-AFD066103A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B50A72-8F48-4A7B-AC7E-BB1B47FE9F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4F2A1-DD8B-4842-9BDF-F26DD67FCEA9}" type="datetimeFigureOut">
              <a:rPr lang="zh-CN" altLang="en-US" smtClean="0"/>
              <a:t>2025/5/17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D00311-2728-4104-B227-5639B2A219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900562-170E-47BC-BCFC-F2126B9D54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C4CB4-DF0F-4FFC-B3D6-E2DB75352F9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88192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9B15D-80ED-48ED-BF6A-3F33E4905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1E5CEFE-24D7-4C63-837A-3048C3A7051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DD3F44-B178-40EF-9526-427BB6FC10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2AACDB-92C9-425C-811D-10168B0C6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4F2A1-DD8B-4842-9BDF-F26DD67FCEA9}" type="datetimeFigureOut">
              <a:rPr lang="zh-CN" altLang="en-US" smtClean="0"/>
              <a:t>2025/5/17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F1EE4F-9C29-4B0F-8B20-AB5568AFB6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F3AF34-6005-4567-B9B4-8DABC6B3F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C4CB4-DF0F-4FFC-B3D6-E2DB75352F9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06943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BD02DEF-1D65-41D8-BFF0-326390D1E4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9ECB71-AA30-4A62-BE0F-11E013700E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756EA9-D520-4C89-B179-6C877012B15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E4F2A1-DD8B-4842-9BDF-F26DD67FCEA9}" type="datetimeFigureOut">
              <a:rPr lang="zh-CN" altLang="en-US" smtClean="0"/>
              <a:t>2025/5/17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4648EF-FC36-43F8-9D9A-7E0BC97663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B6E266-0E68-4D19-B6B8-4C0B24D355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2C4CB4-DF0F-4FFC-B3D6-E2DB75352F9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33575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.webp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.jp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t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tif"/><Relationship Id="rId5" Type="http://schemas.openxmlformats.org/officeDocument/2006/relationships/image" Target="../media/image11.tif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t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t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3D5C47E-31A9-4B30-9BE0-1D5CB2B383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379" y="-383931"/>
            <a:ext cx="12201379" cy="76258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8D6E604-A2CD-4005-9F3B-FCD7620380F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CN" altLang="en-US" b="1" dirty="0">
                <a:solidFill>
                  <a:schemeClr val="bg1"/>
                </a:solidFill>
              </a:rPr>
              <a:t>中期检查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319272-298D-4F70-8504-98F1D670F2E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题目</a:t>
            </a:r>
            <a:r>
              <a:rPr lang="en-US" altLang="zh-CN" dirty="0">
                <a:solidFill>
                  <a:schemeClr val="bg1"/>
                </a:solidFill>
              </a:rPr>
              <a:t>: </a:t>
            </a:r>
            <a:r>
              <a:rPr lang="zh-CN" altLang="en-US" dirty="0">
                <a:solidFill>
                  <a:schemeClr val="bg1"/>
                </a:solidFill>
              </a:rPr>
              <a:t>基于高光谱成像的火星含水矿物时空演化分析研究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导师：</a:t>
            </a:r>
            <a:r>
              <a:rPr lang="en-US" altLang="zh-CN" dirty="0">
                <a:solidFill>
                  <a:schemeClr val="bg1"/>
                </a:solidFill>
              </a:rPr>
              <a:t>XX			</a:t>
            </a:r>
            <a:r>
              <a:rPr lang="zh-CN" altLang="en-US" dirty="0">
                <a:solidFill>
                  <a:schemeClr val="bg1"/>
                </a:solidFill>
              </a:rPr>
              <a:t>报告：</a:t>
            </a:r>
            <a:r>
              <a:rPr lang="en-US" altLang="zh-CN" dirty="0" err="1">
                <a:solidFill>
                  <a:schemeClr val="bg1"/>
                </a:solidFill>
              </a:rPr>
              <a:t>Hammerous</a:t>
            </a:r>
            <a:endParaRPr lang="en-US" altLang="zh-C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33272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AA565-A067-474A-B93F-7BE5D312A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</a:t>
            </a:r>
            <a:r>
              <a:rPr lang="zh-CN" altLang="en-US" dirty="0"/>
              <a:t>研究预期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5FF154-0D4B-470D-A782-697F3A70DE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（</a:t>
            </a:r>
            <a:r>
              <a:rPr lang="en-US" altLang="zh-CN" dirty="0"/>
              <a:t>1</a:t>
            </a:r>
            <a:r>
              <a:rPr lang="zh-CN" altLang="en-US" dirty="0"/>
              <a:t>）矿物时序演化</a:t>
            </a:r>
            <a:endParaRPr lang="en-US" altLang="zh-CN" dirty="0"/>
          </a:p>
          <a:p>
            <a:r>
              <a:rPr lang="en-US" altLang="zh-CN" dirty="0"/>
              <a:t>a. </a:t>
            </a:r>
            <a:r>
              <a:rPr lang="zh-CN" altLang="en-US" dirty="0"/>
              <a:t>基于</a:t>
            </a:r>
            <a:r>
              <a:rPr lang="en-US" altLang="zh-CN" dirty="0"/>
              <a:t>18</a:t>
            </a:r>
            <a:r>
              <a:rPr lang="zh-CN" altLang="en-US" dirty="0"/>
              <a:t>个现有研究区的频率域统计可扩大到全部</a:t>
            </a:r>
            <a:r>
              <a:rPr lang="en-US" altLang="zh-CN"/>
              <a:t>713</a:t>
            </a:r>
            <a:r>
              <a:rPr lang="zh-CN" altLang="en-US"/>
              <a:t>个</a:t>
            </a:r>
            <a:r>
              <a:rPr lang="zh-CN" altLang="en-US" dirty="0"/>
              <a:t>两景或以上的待选研究区，以提高采样点的覆盖范围</a:t>
            </a:r>
            <a:endParaRPr lang="en-US" altLang="zh-CN" dirty="0"/>
          </a:p>
          <a:p>
            <a:r>
              <a:rPr lang="en-US" altLang="zh-CN" dirty="0"/>
              <a:t>b. </a:t>
            </a:r>
            <a:r>
              <a:rPr lang="zh-CN" altLang="en-US" dirty="0"/>
              <a:t>在</a:t>
            </a:r>
            <a:r>
              <a:rPr lang="en-US" altLang="zh-CN" dirty="0"/>
              <a:t>4</a:t>
            </a:r>
            <a:r>
              <a:rPr lang="zh-CN" altLang="en-US" dirty="0"/>
              <a:t>个火星年的时间跨度中，不同纬度的研究区内，矿物指数在时间变化上的规律有待检验</a:t>
            </a:r>
            <a:endParaRPr lang="en-US" altLang="zh-CN" dirty="0"/>
          </a:p>
          <a:p>
            <a:r>
              <a:rPr lang="en-US" altLang="zh-CN" dirty="0"/>
              <a:t>c. </a:t>
            </a:r>
            <a:r>
              <a:rPr lang="zh-CN" altLang="en-US" dirty="0"/>
              <a:t>针对以上</a:t>
            </a:r>
            <a:r>
              <a:rPr lang="en-US" altLang="zh-CN" dirty="0"/>
              <a:t>18</a:t>
            </a:r>
            <a:r>
              <a:rPr lang="zh-CN" altLang="en-US" dirty="0"/>
              <a:t>个多观测覆盖研究区，有待手动选择地图投影重叠效果较好的影像对单独检测，以分析空间上的矿物指数变化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8375987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AA565-A067-474A-B93F-7BE5D312A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</a:t>
            </a:r>
            <a:r>
              <a:rPr lang="zh-CN" altLang="en-US" dirty="0"/>
              <a:t>研究预期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5FF154-0D4B-470D-A782-697F3A70DE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48288" cy="4351338"/>
          </a:xfrm>
        </p:spPr>
        <p:txBody>
          <a:bodyPr>
            <a:normAutofit/>
          </a:bodyPr>
          <a:lstStyle/>
          <a:p>
            <a:r>
              <a:rPr lang="zh-CN" altLang="en-US" dirty="0"/>
              <a:t>（</a:t>
            </a:r>
            <a:r>
              <a:rPr lang="en-US" altLang="zh-CN" dirty="0"/>
              <a:t>2</a:t>
            </a:r>
            <a:r>
              <a:rPr lang="zh-CN" altLang="en-US" dirty="0"/>
              <a:t>）气象事件关联</a:t>
            </a:r>
            <a:endParaRPr lang="en-US" altLang="zh-CN" dirty="0"/>
          </a:p>
          <a:p>
            <a:r>
              <a:rPr lang="zh-CN" altLang="en-US" dirty="0"/>
              <a:t>火星尘暴活动数据库（</a:t>
            </a:r>
            <a:r>
              <a:rPr lang="en-US" altLang="zh-CN" dirty="0"/>
              <a:t>MDAD</a:t>
            </a:r>
            <a:r>
              <a:rPr lang="zh-CN" altLang="en-US" dirty="0"/>
              <a:t>）</a:t>
            </a:r>
            <a:r>
              <a:rPr lang="en-US" altLang="zh-CN" dirty="0"/>
              <a:t> </a:t>
            </a:r>
          </a:p>
          <a:p>
            <a:pPr marL="0" indent="0">
              <a:buNone/>
            </a:pPr>
            <a:r>
              <a:rPr lang="zh-CN" altLang="en-US" dirty="0"/>
              <a:t>时间范围：</a:t>
            </a:r>
            <a:r>
              <a:rPr lang="en-US" altLang="zh-CN" dirty="0"/>
              <a:t>MY28~32</a:t>
            </a:r>
          </a:p>
          <a:p>
            <a:pPr marL="0" indent="0">
              <a:buNone/>
            </a:pPr>
            <a:r>
              <a:rPr lang="zh-CN" altLang="en-US" dirty="0"/>
              <a:t>时间分辨率：</a:t>
            </a:r>
            <a:r>
              <a:rPr lang="en-US" altLang="zh-CN" dirty="0"/>
              <a:t>1</a:t>
            </a:r>
            <a:r>
              <a:rPr lang="zh-CN" altLang="en-US" dirty="0"/>
              <a:t>个火星日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空间分辨率：</a:t>
            </a:r>
            <a:r>
              <a:rPr lang="en-US" altLang="zh-CN" dirty="0"/>
              <a:t>0.1°</a:t>
            </a:r>
            <a:r>
              <a:rPr lang="zh-CN" altLang="en-US" dirty="0"/>
              <a:t>经纬度网格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记录数据：该计算单元正在经历的尘暴事件对应</a:t>
            </a:r>
            <a:r>
              <a:rPr lang="en-US" altLang="zh-CN" dirty="0" err="1"/>
              <a:t>Mem_ID</a:t>
            </a:r>
            <a:endParaRPr lang="en-US" altLang="zh-C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6B03C3-12C5-4D09-8D80-30FA02A8D6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985736"/>
            <a:ext cx="5819775" cy="4886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7738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576D795-F91E-451F-B082-CD44C72D07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78906"/>
            <a:ext cx="12185300" cy="7615812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BBEB07BD-5E66-4359-B01C-9982AE8BFDA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chemeClr val="bg1"/>
                </a:solidFill>
              </a:rPr>
              <a:t>敬请指导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429ABBD5-1303-43E6-AB44-1AC0D5095F9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汇报日期：</a:t>
            </a:r>
            <a:r>
              <a:rPr lang="en-US" altLang="zh-CN" dirty="0">
                <a:solidFill>
                  <a:schemeClr val="bg1"/>
                </a:solidFill>
              </a:rPr>
              <a:t>2025</a:t>
            </a:r>
            <a:r>
              <a:rPr lang="zh-CN" altLang="en-US" dirty="0">
                <a:solidFill>
                  <a:schemeClr val="bg1"/>
                </a:solidFill>
              </a:rPr>
              <a:t>年</a:t>
            </a:r>
            <a:r>
              <a:rPr lang="en-US" altLang="zh-CN" dirty="0">
                <a:solidFill>
                  <a:schemeClr val="bg1"/>
                </a:solidFill>
              </a:rPr>
              <a:t>3</a:t>
            </a:r>
            <a:r>
              <a:rPr lang="zh-CN" altLang="en-US" dirty="0">
                <a:solidFill>
                  <a:schemeClr val="bg1"/>
                </a:solidFill>
              </a:rPr>
              <a:t>月</a:t>
            </a:r>
            <a:r>
              <a:rPr lang="en-US" altLang="zh-CN" dirty="0">
                <a:solidFill>
                  <a:schemeClr val="bg1"/>
                </a:solidFill>
              </a:rPr>
              <a:t>25</a:t>
            </a:r>
            <a:r>
              <a:rPr lang="zh-CN" altLang="en-US" dirty="0">
                <a:solidFill>
                  <a:schemeClr val="bg1"/>
                </a:solidFill>
              </a:rPr>
              <a:t>日</a:t>
            </a:r>
          </a:p>
        </p:txBody>
      </p:sp>
    </p:spTree>
    <p:extLst>
      <p:ext uri="{BB962C8B-B14F-4D97-AF65-F5344CB8AC3E}">
        <p14:creationId xmlns:p14="http://schemas.microsoft.com/office/powerpoint/2010/main" val="32092714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8ACA3A5-3720-45CA-B2A8-9C73191D668F}"/>
              </a:ext>
            </a:extLst>
          </p:cNvPr>
          <p:cNvGrpSpPr/>
          <p:nvPr/>
        </p:nvGrpSpPr>
        <p:grpSpPr>
          <a:xfrm>
            <a:off x="1957354" y="1418510"/>
            <a:ext cx="9292888" cy="4168474"/>
            <a:chOff x="637232" y="2324401"/>
            <a:chExt cx="9292888" cy="416847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8C23F7A-2F5A-41B4-A7AE-0A8FD91E79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7232" y="2497119"/>
              <a:ext cx="3520802" cy="1736107"/>
            </a:xfrm>
            <a:prstGeom prst="rect">
              <a:avLst/>
            </a:prstGeom>
          </p:spPr>
        </p:pic>
        <p:sp>
          <p:nvSpPr>
            <p:cNvPr id="6" name="Arrow: Right 5">
              <a:extLst>
                <a:ext uri="{FF2B5EF4-FFF2-40B4-BE49-F238E27FC236}">
                  <a16:creationId xmlns:a16="http://schemas.microsoft.com/office/drawing/2014/main" id="{4CBB123A-698A-4ADD-8930-E65CC4E9C624}"/>
                </a:ext>
              </a:extLst>
            </p:cNvPr>
            <p:cNvSpPr/>
            <p:nvPr/>
          </p:nvSpPr>
          <p:spPr>
            <a:xfrm>
              <a:off x="4270549" y="3074796"/>
              <a:ext cx="622998" cy="50241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Arrow: Down 6">
              <a:extLst>
                <a:ext uri="{FF2B5EF4-FFF2-40B4-BE49-F238E27FC236}">
                  <a16:creationId xmlns:a16="http://schemas.microsoft.com/office/drawing/2014/main" id="{2BEE528D-AAB8-4177-9B4A-2A2A8A136854}"/>
                </a:ext>
              </a:extLst>
            </p:cNvPr>
            <p:cNvSpPr/>
            <p:nvPr/>
          </p:nvSpPr>
          <p:spPr>
            <a:xfrm>
              <a:off x="2181593" y="4368163"/>
              <a:ext cx="432079" cy="536557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D52281F0-C467-48E9-9305-EFDC52909F40}"/>
                </a:ext>
              </a:extLst>
            </p:cNvPr>
            <p:cNvGrpSpPr/>
            <p:nvPr/>
          </p:nvGrpSpPr>
          <p:grpSpPr>
            <a:xfrm>
              <a:off x="5006062" y="2324401"/>
              <a:ext cx="2248630" cy="1976294"/>
              <a:chOff x="4861527" y="1620759"/>
              <a:chExt cx="2248630" cy="1976294"/>
            </a:xfrm>
          </p:grpSpPr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DD72BDCB-B09D-4F81-8B05-3B4E98C9B932}"/>
                  </a:ext>
                </a:extLst>
              </p:cNvPr>
              <p:cNvSpPr/>
              <p:nvPr/>
            </p:nvSpPr>
            <p:spPr>
              <a:xfrm>
                <a:off x="5687585" y="1620759"/>
                <a:ext cx="1422572" cy="1949483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9A183D35-651F-4A56-9DE2-E4D7D1A831B8}"/>
                  </a:ext>
                </a:extLst>
              </p:cNvPr>
              <p:cNvSpPr/>
              <p:nvPr/>
            </p:nvSpPr>
            <p:spPr>
              <a:xfrm>
                <a:off x="5372735" y="2000441"/>
                <a:ext cx="1536454" cy="1325563"/>
              </a:xfrm>
              <a:prstGeom prst="rect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2F017ED8-1E57-44BC-A894-F4E2CD092F6F}"/>
                  </a:ext>
                </a:extLst>
              </p:cNvPr>
              <p:cNvSpPr/>
              <p:nvPr/>
            </p:nvSpPr>
            <p:spPr>
              <a:xfrm>
                <a:off x="5473533" y="2271490"/>
                <a:ext cx="1277524" cy="1325563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2C2FDD16-0A5D-4EBD-AC0D-6E7AB0F7C28D}"/>
                  </a:ext>
                </a:extLst>
              </p:cNvPr>
              <p:cNvSpPr/>
              <p:nvPr/>
            </p:nvSpPr>
            <p:spPr>
              <a:xfrm rot="5400000">
                <a:off x="5011843" y="2285694"/>
                <a:ext cx="1024932" cy="1325563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A9CDA5E-9991-4B02-8EC5-A17315B69629}"/>
                </a:ext>
              </a:extLst>
            </p:cNvPr>
            <p:cNvSpPr/>
            <p:nvPr/>
          </p:nvSpPr>
          <p:spPr>
            <a:xfrm>
              <a:off x="5832120" y="3139651"/>
              <a:ext cx="499506" cy="889995"/>
            </a:xfrm>
            <a:prstGeom prst="rect">
              <a:avLst/>
            </a:prstGeom>
            <a:pattFill prst="lgGrid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95F6E0A-3822-4FE5-8A74-B44BB549D753}"/>
                </a:ext>
              </a:extLst>
            </p:cNvPr>
            <p:cNvGrpSpPr/>
            <p:nvPr/>
          </p:nvGrpSpPr>
          <p:grpSpPr>
            <a:xfrm>
              <a:off x="8192698" y="2324401"/>
              <a:ext cx="1737422" cy="1976294"/>
              <a:chOff x="5372735" y="1620759"/>
              <a:chExt cx="1737422" cy="1976294"/>
            </a:xfrm>
          </p:grpSpPr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5786D1C4-D291-4765-A735-9689DFB2F32C}"/>
                  </a:ext>
                </a:extLst>
              </p:cNvPr>
              <p:cNvSpPr/>
              <p:nvPr/>
            </p:nvSpPr>
            <p:spPr>
              <a:xfrm>
                <a:off x="5687585" y="1620759"/>
                <a:ext cx="1422572" cy="1949483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19DAE639-AC3B-4D65-9837-8438CD3D2C84}"/>
                  </a:ext>
                </a:extLst>
              </p:cNvPr>
              <p:cNvSpPr/>
              <p:nvPr/>
            </p:nvSpPr>
            <p:spPr>
              <a:xfrm>
                <a:off x="5372735" y="2000441"/>
                <a:ext cx="1536454" cy="1325563"/>
              </a:xfrm>
              <a:prstGeom prst="rect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44AFD809-1EF6-42DC-A348-FE3960A8BD5E}"/>
                  </a:ext>
                </a:extLst>
              </p:cNvPr>
              <p:cNvSpPr/>
              <p:nvPr/>
            </p:nvSpPr>
            <p:spPr>
              <a:xfrm>
                <a:off x="5473533" y="2271490"/>
                <a:ext cx="1277524" cy="1325563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E9E8150-7B5B-40BA-8A81-5F7FBCEC1B9D}"/>
                </a:ext>
              </a:extLst>
            </p:cNvPr>
            <p:cNvSpPr/>
            <p:nvPr/>
          </p:nvSpPr>
          <p:spPr>
            <a:xfrm>
              <a:off x="8507548" y="3139651"/>
              <a:ext cx="1063472" cy="889995"/>
            </a:xfrm>
            <a:prstGeom prst="rect">
              <a:avLst/>
            </a:prstGeom>
            <a:pattFill prst="lgGrid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Arrow: Right 11">
              <a:extLst>
                <a:ext uri="{FF2B5EF4-FFF2-40B4-BE49-F238E27FC236}">
                  <a16:creationId xmlns:a16="http://schemas.microsoft.com/office/drawing/2014/main" id="{08AD0566-A395-4E9B-8530-750E9AADC8AC}"/>
                </a:ext>
              </a:extLst>
            </p:cNvPr>
            <p:cNvSpPr/>
            <p:nvPr/>
          </p:nvSpPr>
          <p:spPr>
            <a:xfrm>
              <a:off x="7366962" y="3074796"/>
              <a:ext cx="622998" cy="50241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10E5301A-157B-4B45-A1E6-F18A9CA1EB03}"/>
                </a:ext>
              </a:extLst>
            </p:cNvPr>
            <p:cNvGrpSpPr/>
            <p:nvPr/>
          </p:nvGrpSpPr>
          <p:grpSpPr>
            <a:xfrm>
              <a:off x="1479159" y="5100341"/>
              <a:ext cx="2149019" cy="1392533"/>
              <a:chOff x="793867" y="5021404"/>
              <a:chExt cx="2149019" cy="1392533"/>
            </a:xfrm>
          </p:grpSpPr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DE3442C8-45C8-4BA5-AEFA-F714C7DBDEC7}"/>
                  </a:ext>
                </a:extLst>
              </p:cNvPr>
              <p:cNvSpPr/>
              <p:nvPr/>
            </p:nvSpPr>
            <p:spPr>
              <a:xfrm>
                <a:off x="793867" y="5043928"/>
                <a:ext cx="458037" cy="458037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 dirty="0"/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C04CFA9A-D7D4-4730-9993-B46869D8BC50}"/>
                  </a:ext>
                </a:extLst>
              </p:cNvPr>
              <p:cNvSpPr/>
              <p:nvPr/>
            </p:nvSpPr>
            <p:spPr>
              <a:xfrm>
                <a:off x="1974973" y="5955900"/>
                <a:ext cx="458037" cy="458037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/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BC77C18A-7EDE-44EB-B0C9-F0BFB8DAB52E}"/>
                  </a:ext>
                </a:extLst>
              </p:cNvPr>
              <p:cNvSpPr/>
              <p:nvPr/>
            </p:nvSpPr>
            <p:spPr>
              <a:xfrm>
                <a:off x="2484849" y="5497863"/>
                <a:ext cx="458037" cy="458037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/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8D84E706-27F9-4973-842C-A85079895168}"/>
                  </a:ext>
                </a:extLst>
              </p:cNvPr>
              <p:cNvSpPr/>
              <p:nvPr/>
            </p:nvSpPr>
            <p:spPr>
              <a:xfrm>
                <a:off x="1983137" y="5021404"/>
                <a:ext cx="458037" cy="458037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F7BDAFD9-79E2-4A6A-9233-1699D446BD72}"/>
                  </a:ext>
                </a:extLst>
              </p:cNvPr>
              <p:cNvSpPr/>
              <p:nvPr/>
            </p:nvSpPr>
            <p:spPr>
              <a:xfrm>
                <a:off x="1465097" y="5497863"/>
                <a:ext cx="458037" cy="458037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 dirty="0"/>
              </a:p>
            </p:txBody>
          </p:sp>
          <p:cxnSp>
            <p:nvCxnSpPr>
              <p:cNvPr id="41" name="Straight Arrow Connector 40">
                <a:extLst>
                  <a:ext uri="{FF2B5EF4-FFF2-40B4-BE49-F238E27FC236}">
                    <a16:creationId xmlns:a16="http://schemas.microsoft.com/office/drawing/2014/main" id="{791F9721-7BBC-4518-95D3-F7BE73A9A155}"/>
                  </a:ext>
                </a:extLst>
              </p:cNvPr>
              <p:cNvCxnSpPr>
                <a:cxnSpLocks/>
                <a:stCxn id="40" idx="0"/>
                <a:endCxn id="39" idx="2"/>
              </p:cNvCxnSpPr>
              <p:nvPr/>
            </p:nvCxnSpPr>
            <p:spPr>
              <a:xfrm flipV="1">
                <a:off x="1694116" y="5250423"/>
                <a:ext cx="289021" cy="247440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39C37DF4-1E45-4CE6-9327-80F7102E8A53}"/>
                  </a:ext>
                </a:extLst>
              </p:cNvPr>
              <p:cNvCxnSpPr>
                <a:stCxn id="39" idx="6"/>
                <a:endCxn id="38" idx="0"/>
              </p:cNvCxnSpPr>
              <p:nvPr/>
            </p:nvCxnSpPr>
            <p:spPr>
              <a:xfrm>
                <a:off x="2441174" y="5250423"/>
                <a:ext cx="272694" cy="247440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Arrow Connector 42">
                <a:extLst>
                  <a:ext uri="{FF2B5EF4-FFF2-40B4-BE49-F238E27FC236}">
                    <a16:creationId xmlns:a16="http://schemas.microsoft.com/office/drawing/2014/main" id="{D41788E8-29A5-483A-A120-1D1BB6509538}"/>
                  </a:ext>
                </a:extLst>
              </p:cNvPr>
              <p:cNvCxnSpPr>
                <a:stCxn id="38" idx="4"/>
                <a:endCxn id="37" idx="6"/>
              </p:cNvCxnSpPr>
              <p:nvPr/>
            </p:nvCxnSpPr>
            <p:spPr>
              <a:xfrm flipH="1">
                <a:off x="2433010" y="5955900"/>
                <a:ext cx="280858" cy="229019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Arrow Connector 43">
                <a:extLst>
                  <a:ext uri="{FF2B5EF4-FFF2-40B4-BE49-F238E27FC236}">
                    <a16:creationId xmlns:a16="http://schemas.microsoft.com/office/drawing/2014/main" id="{71DFBDFC-CCC7-43F7-B705-00CA369BC86E}"/>
                  </a:ext>
                </a:extLst>
              </p:cNvPr>
              <p:cNvCxnSpPr>
                <a:cxnSpLocks/>
                <a:stCxn id="37" idx="2"/>
                <a:endCxn id="40" idx="4"/>
              </p:cNvCxnSpPr>
              <p:nvPr/>
            </p:nvCxnSpPr>
            <p:spPr>
              <a:xfrm flipH="1" flipV="1">
                <a:off x="1694116" y="5955900"/>
                <a:ext cx="280857" cy="229019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Arrow Connector 44">
                <a:extLst>
                  <a:ext uri="{FF2B5EF4-FFF2-40B4-BE49-F238E27FC236}">
                    <a16:creationId xmlns:a16="http://schemas.microsoft.com/office/drawing/2014/main" id="{6C01EC95-310C-48B2-B22E-743DBF07965D}"/>
                  </a:ext>
                </a:extLst>
              </p:cNvPr>
              <p:cNvCxnSpPr>
                <a:stCxn id="40" idx="6"/>
                <a:endCxn id="38" idx="2"/>
              </p:cNvCxnSpPr>
              <p:nvPr/>
            </p:nvCxnSpPr>
            <p:spPr>
              <a:xfrm>
                <a:off x="1923134" y="5726882"/>
                <a:ext cx="561715" cy="0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Arrow Connector 45">
                <a:extLst>
                  <a:ext uri="{FF2B5EF4-FFF2-40B4-BE49-F238E27FC236}">
                    <a16:creationId xmlns:a16="http://schemas.microsoft.com/office/drawing/2014/main" id="{3E6C1C2E-D13E-404B-B9D0-9A1077B01667}"/>
                  </a:ext>
                </a:extLst>
              </p:cNvPr>
              <p:cNvCxnSpPr>
                <a:stCxn id="37" idx="0"/>
                <a:endCxn id="39" idx="4"/>
              </p:cNvCxnSpPr>
              <p:nvPr/>
            </p:nvCxnSpPr>
            <p:spPr>
              <a:xfrm flipV="1">
                <a:off x="2203992" y="5479441"/>
                <a:ext cx="8164" cy="476459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E39D2568-DFF4-4F57-92E1-69D32E48FB65}"/>
                  </a:ext>
                </a:extLst>
              </p:cNvPr>
              <p:cNvCxnSpPr>
                <a:cxnSpLocks/>
                <a:stCxn id="36" idx="6"/>
                <a:endCxn id="39" idx="2"/>
              </p:cNvCxnSpPr>
              <p:nvPr/>
            </p:nvCxnSpPr>
            <p:spPr>
              <a:xfrm flipV="1">
                <a:off x="1251904" y="5250423"/>
                <a:ext cx="731233" cy="22524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Arrow: Right 13">
              <a:extLst>
                <a:ext uri="{FF2B5EF4-FFF2-40B4-BE49-F238E27FC236}">
                  <a16:creationId xmlns:a16="http://schemas.microsoft.com/office/drawing/2014/main" id="{4C445752-7B5B-4E2A-B707-BD72880C6A9D}"/>
                </a:ext>
              </a:extLst>
            </p:cNvPr>
            <p:cNvSpPr/>
            <p:nvPr/>
          </p:nvSpPr>
          <p:spPr>
            <a:xfrm>
              <a:off x="7377585" y="5519501"/>
              <a:ext cx="622998" cy="50241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Arrow: Right 14">
              <a:extLst>
                <a:ext uri="{FF2B5EF4-FFF2-40B4-BE49-F238E27FC236}">
                  <a16:creationId xmlns:a16="http://schemas.microsoft.com/office/drawing/2014/main" id="{4DDC12D8-F859-42E5-9FB2-E7621D43C3BA}"/>
                </a:ext>
              </a:extLst>
            </p:cNvPr>
            <p:cNvSpPr/>
            <p:nvPr/>
          </p:nvSpPr>
          <p:spPr>
            <a:xfrm>
              <a:off x="4273589" y="5519501"/>
              <a:ext cx="622998" cy="50241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Arrow: Down 15">
              <a:extLst>
                <a:ext uri="{FF2B5EF4-FFF2-40B4-BE49-F238E27FC236}">
                  <a16:creationId xmlns:a16="http://schemas.microsoft.com/office/drawing/2014/main" id="{69BE50C6-22A6-4825-A077-7E5A0F5E0B1B}"/>
                </a:ext>
              </a:extLst>
            </p:cNvPr>
            <p:cNvSpPr/>
            <p:nvPr/>
          </p:nvSpPr>
          <p:spPr>
            <a:xfrm>
              <a:off x="5942189" y="4378368"/>
              <a:ext cx="432079" cy="536557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Arrow: Down 16">
              <a:extLst>
                <a:ext uri="{FF2B5EF4-FFF2-40B4-BE49-F238E27FC236}">
                  <a16:creationId xmlns:a16="http://schemas.microsoft.com/office/drawing/2014/main" id="{08056A1B-4321-4A7F-BF15-38124C4EC33F}"/>
                </a:ext>
              </a:extLst>
            </p:cNvPr>
            <p:cNvSpPr/>
            <p:nvPr/>
          </p:nvSpPr>
          <p:spPr>
            <a:xfrm>
              <a:off x="8658944" y="4368163"/>
              <a:ext cx="432079" cy="536557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B66A73F5-99C7-4FF5-A76D-E0B89107DAB2}"/>
                </a:ext>
              </a:extLst>
            </p:cNvPr>
            <p:cNvGrpSpPr/>
            <p:nvPr/>
          </p:nvGrpSpPr>
          <p:grpSpPr>
            <a:xfrm>
              <a:off x="5398191" y="5100342"/>
              <a:ext cx="1477789" cy="1392533"/>
              <a:chOff x="1465097" y="5021404"/>
              <a:chExt cx="1477789" cy="1392533"/>
            </a:xfrm>
          </p:grpSpPr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E94B9E39-EF57-4EEB-B340-3070A2030BFC}"/>
                  </a:ext>
                </a:extLst>
              </p:cNvPr>
              <p:cNvSpPr/>
              <p:nvPr/>
            </p:nvSpPr>
            <p:spPr>
              <a:xfrm>
                <a:off x="1974973" y="5955900"/>
                <a:ext cx="458037" cy="458037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/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DCFC2759-755F-4180-8EE4-7C773A32F271}"/>
                  </a:ext>
                </a:extLst>
              </p:cNvPr>
              <p:cNvSpPr/>
              <p:nvPr/>
            </p:nvSpPr>
            <p:spPr>
              <a:xfrm>
                <a:off x="2484849" y="5497863"/>
                <a:ext cx="458037" cy="458037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/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CFCA8AA0-99ED-4F4B-80C1-C045C2E1E886}"/>
                  </a:ext>
                </a:extLst>
              </p:cNvPr>
              <p:cNvSpPr/>
              <p:nvPr/>
            </p:nvSpPr>
            <p:spPr>
              <a:xfrm>
                <a:off x="1983137" y="5021404"/>
                <a:ext cx="458037" cy="458037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/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7069237E-B21D-4300-A02C-03FB465DBD65}"/>
                  </a:ext>
                </a:extLst>
              </p:cNvPr>
              <p:cNvSpPr/>
              <p:nvPr/>
            </p:nvSpPr>
            <p:spPr>
              <a:xfrm>
                <a:off x="1465097" y="5497863"/>
                <a:ext cx="458037" cy="458037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 dirty="0"/>
              </a:p>
            </p:txBody>
          </p:sp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4D1EA9B0-AFF5-49D3-A4FF-4BD6B9EC8741}"/>
                  </a:ext>
                </a:extLst>
              </p:cNvPr>
              <p:cNvCxnSpPr>
                <a:cxnSpLocks/>
                <a:stCxn id="29" idx="0"/>
                <a:endCxn id="28" idx="2"/>
              </p:cNvCxnSpPr>
              <p:nvPr/>
            </p:nvCxnSpPr>
            <p:spPr>
              <a:xfrm flipV="1">
                <a:off x="1694116" y="5250423"/>
                <a:ext cx="289021" cy="247440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FEBB8165-F33D-4353-802E-FB16E9582396}"/>
                  </a:ext>
                </a:extLst>
              </p:cNvPr>
              <p:cNvCxnSpPr>
                <a:stCxn id="28" idx="6"/>
                <a:endCxn id="27" idx="0"/>
              </p:cNvCxnSpPr>
              <p:nvPr/>
            </p:nvCxnSpPr>
            <p:spPr>
              <a:xfrm>
                <a:off x="2441174" y="5250423"/>
                <a:ext cx="272694" cy="247440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F47D5099-8886-4073-B0BA-444078F44018}"/>
                  </a:ext>
                </a:extLst>
              </p:cNvPr>
              <p:cNvCxnSpPr>
                <a:stCxn id="27" idx="4"/>
                <a:endCxn id="26" idx="6"/>
              </p:cNvCxnSpPr>
              <p:nvPr/>
            </p:nvCxnSpPr>
            <p:spPr>
              <a:xfrm flipH="1">
                <a:off x="2433010" y="5955900"/>
                <a:ext cx="280858" cy="229019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738943F9-617C-4D79-9C96-C59C57F9F9FC}"/>
                  </a:ext>
                </a:extLst>
              </p:cNvPr>
              <p:cNvCxnSpPr>
                <a:cxnSpLocks/>
                <a:stCxn id="26" idx="2"/>
                <a:endCxn id="29" idx="4"/>
              </p:cNvCxnSpPr>
              <p:nvPr/>
            </p:nvCxnSpPr>
            <p:spPr>
              <a:xfrm flipH="1" flipV="1">
                <a:off x="1694116" y="5955900"/>
                <a:ext cx="280857" cy="229019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1CCAC055-E760-4147-B82E-E0328DBC8BAB}"/>
                  </a:ext>
                </a:extLst>
              </p:cNvPr>
              <p:cNvCxnSpPr>
                <a:stCxn id="29" idx="6"/>
                <a:endCxn id="27" idx="2"/>
              </p:cNvCxnSpPr>
              <p:nvPr/>
            </p:nvCxnSpPr>
            <p:spPr>
              <a:xfrm>
                <a:off x="1923134" y="5726882"/>
                <a:ext cx="561715" cy="0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Arrow Connector 34">
                <a:extLst>
                  <a:ext uri="{FF2B5EF4-FFF2-40B4-BE49-F238E27FC236}">
                    <a16:creationId xmlns:a16="http://schemas.microsoft.com/office/drawing/2014/main" id="{81343D14-3C04-4B6F-90B0-1BE31E5FCA40}"/>
                  </a:ext>
                </a:extLst>
              </p:cNvPr>
              <p:cNvCxnSpPr>
                <a:stCxn id="26" idx="0"/>
                <a:endCxn id="28" idx="4"/>
              </p:cNvCxnSpPr>
              <p:nvPr/>
            </p:nvCxnSpPr>
            <p:spPr>
              <a:xfrm flipV="1">
                <a:off x="2203992" y="5479441"/>
                <a:ext cx="8164" cy="476459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FB8B041C-E5F6-4FB0-A73D-B447FD940DDA}"/>
                </a:ext>
              </a:extLst>
            </p:cNvPr>
            <p:cNvGrpSpPr/>
            <p:nvPr/>
          </p:nvGrpSpPr>
          <p:grpSpPr>
            <a:xfrm>
              <a:off x="8645993" y="5100342"/>
              <a:ext cx="967913" cy="1392533"/>
              <a:chOff x="1974973" y="5021404"/>
              <a:chExt cx="967913" cy="1392533"/>
            </a:xfrm>
          </p:grpSpPr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B23F4C5A-C098-4FDD-89C0-5D7A62492921}"/>
                  </a:ext>
                </a:extLst>
              </p:cNvPr>
              <p:cNvSpPr/>
              <p:nvPr/>
            </p:nvSpPr>
            <p:spPr>
              <a:xfrm>
                <a:off x="1974973" y="5955900"/>
                <a:ext cx="458037" cy="458037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D3A943BB-BB1D-4822-BB4E-D6E2C9C96E86}"/>
                  </a:ext>
                </a:extLst>
              </p:cNvPr>
              <p:cNvSpPr/>
              <p:nvPr/>
            </p:nvSpPr>
            <p:spPr>
              <a:xfrm>
                <a:off x="2484849" y="5497863"/>
                <a:ext cx="458037" cy="458037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/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44B30FC6-EA62-42BA-8718-B338031A55C5}"/>
                  </a:ext>
                </a:extLst>
              </p:cNvPr>
              <p:cNvSpPr/>
              <p:nvPr/>
            </p:nvSpPr>
            <p:spPr>
              <a:xfrm>
                <a:off x="1983137" y="5021404"/>
                <a:ext cx="458037" cy="458037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/>
              </a:p>
            </p:txBody>
          </p: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E9A546F6-BC49-466C-8B31-5032C00E9673}"/>
                  </a:ext>
                </a:extLst>
              </p:cNvPr>
              <p:cNvCxnSpPr>
                <a:stCxn id="22" idx="6"/>
                <a:endCxn id="21" idx="0"/>
              </p:cNvCxnSpPr>
              <p:nvPr/>
            </p:nvCxnSpPr>
            <p:spPr>
              <a:xfrm>
                <a:off x="2441174" y="5250423"/>
                <a:ext cx="272694" cy="247440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C4157B51-ED64-434E-9522-A894231DE4B5}"/>
                  </a:ext>
                </a:extLst>
              </p:cNvPr>
              <p:cNvCxnSpPr>
                <a:stCxn id="21" idx="4"/>
                <a:endCxn id="20" idx="6"/>
              </p:cNvCxnSpPr>
              <p:nvPr/>
            </p:nvCxnSpPr>
            <p:spPr>
              <a:xfrm flipH="1">
                <a:off x="2433010" y="5955900"/>
                <a:ext cx="280858" cy="229019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14327E8C-EF19-4154-99B5-6BB7DCF524A9}"/>
                  </a:ext>
                </a:extLst>
              </p:cNvPr>
              <p:cNvCxnSpPr>
                <a:stCxn id="20" idx="0"/>
                <a:endCxn id="22" idx="4"/>
              </p:cNvCxnSpPr>
              <p:nvPr/>
            </p:nvCxnSpPr>
            <p:spPr>
              <a:xfrm flipV="1">
                <a:off x="2203992" y="5479441"/>
                <a:ext cx="8164" cy="476459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5" name="Rectangle 54">
            <a:extLst>
              <a:ext uri="{FF2B5EF4-FFF2-40B4-BE49-F238E27FC236}">
                <a16:creationId xmlns:a16="http://schemas.microsoft.com/office/drawing/2014/main" id="{8BC6AEB6-1130-4643-BFAF-3C33EDC5249A}"/>
              </a:ext>
            </a:extLst>
          </p:cNvPr>
          <p:cNvSpPr/>
          <p:nvPr/>
        </p:nvSpPr>
        <p:spPr>
          <a:xfrm>
            <a:off x="1831940" y="1352222"/>
            <a:ext cx="9706708" cy="2076778"/>
          </a:xfrm>
          <a:prstGeom prst="rect">
            <a:avLst/>
          </a:prstGeom>
          <a:noFill/>
          <a:ln w="31750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C4C7A981-895B-4151-B3D6-DDC79366279F}"/>
              </a:ext>
            </a:extLst>
          </p:cNvPr>
          <p:cNvSpPr/>
          <p:nvPr/>
        </p:nvSpPr>
        <p:spPr>
          <a:xfrm>
            <a:off x="1831940" y="4140231"/>
            <a:ext cx="9706708" cy="1502472"/>
          </a:xfrm>
          <a:prstGeom prst="rect">
            <a:avLst/>
          </a:prstGeom>
          <a:noFill/>
          <a:ln w="31750">
            <a:solidFill>
              <a:srgbClr val="92D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836AF9F-B87B-418F-A404-6333E833621A}"/>
              </a:ext>
            </a:extLst>
          </p:cNvPr>
          <p:cNvSpPr txBox="1"/>
          <p:nvPr/>
        </p:nvSpPr>
        <p:spPr>
          <a:xfrm>
            <a:off x="1220151" y="1267226"/>
            <a:ext cx="72810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latin typeface="SimSun" panose="02010600030101010101" pitchFamily="2" charset="-122"/>
                <a:ea typeface="SimSun" panose="02010600030101010101" pitchFamily="2" charset="-122"/>
              </a:rPr>
              <a:t>多边形数据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FB1D37C8-2731-499F-A4A2-EA5099F93177}"/>
              </a:ext>
            </a:extLst>
          </p:cNvPr>
          <p:cNvSpPr txBox="1"/>
          <p:nvPr/>
        </p:nvSpPr>
        <p:spPr>
          <a:xfrm>
            <a:off x="1191851" y="4194450"/>
            <a:ext cx="75241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latin typeface="SimSun" panose="02010600030101010101" pitchFamily="2" charset="-122"/>
                <a:ea typeface="SimSun" panose="02010600030101010101" pitchFamily="2" charset="-122"/>
              </a:rPr>
              <a:t>图结构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AE89351A-6E2D-4329-BAC9-BFB2900F8B86}"/>
              </a:ext>
            </a:extLst>
          </p:cNvPr>
          <p:cNvSpPr/>
          <p:nvPr/>
        </p:nvSpPr>
        <p:spPr>
          <a:xfrm>
            <a:off x="6213669" y="1123876"/>
            <a:ext cx="5545833" cy="4752870"/>
          </a:xfrm>
          <a:prstGeom prst="rect">
            <a:avLst/>
          </a:prstGeom>
          <a:noFill/>
          <a:ln w="31750">
            <a:solidFill>
              <a:schemeClr val="accent1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F14C110-018A-425C-B597-80C6E2581C7C}"/>
              </a:ext>
            </a:extLst>
          </p:cNvPr>
          <p:cNvSpPr txBox="1"/>
          <p:nvPr/>
        </p:nvSpPr>
        <p:spPr>
          <a:xfrm>
            <a:off x="7228188" y="612602"/>
            <a:ext cx="41148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latin typeface="SimSun" panose="02010600030101010101" pitchFamily="2" charset="-122"/>
                <a:ea typeface="SimSun" panose="02010600030101010101" pitchFamily="2" charset="-122"/>
              </a:rPr>
              <a:t>下载影像对应的投影坐标系下相交</a:t>
            </a:r>
          </a:p>
        </p:txBody>
      </p: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E03A75C4-E993-4B57-A824-12569D6B4ACA}"/>
              </a:ext>
            </a:extLst>
          </p:cNvPr>
          <p:cNvCxnSpPr>
            <a:cxnSpLocks/>
            <a:stCxn id="5" idx="0"/>
            <a:endCxn id="60" idx="1"/>
          </p:cNvCxnSpPr>
          <p:nvPr/>
        </p:nvCxnSpPr>
        <p:spPr>
          <a:xfrm rot="5400000" flipH="1" flipV="1">
            <a:off x="5083686" y="-553273"/>
            <a:ext cx="778571" cy="351043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3F376970-7C53-4DCA-9E83-B1CF69471377}"/>
              </a:ext>
            </a:extLst>
          </p:cNvPr>
          <p:cNvSpPr txBox="1"/>
          <p:nvPr/>
        </p:nvSpPr>
        <p:spPr>
          <a:xfrm>
            <a:off x="3839958" y="844145"/>
            <a:ext cx="22669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latin typeface="SimSun" panose="02010600030101010101" pitchFamily="2" charset="-122"/>
                <a:ea typeface="SimSun" panose="02010600030101010101" pitchFamily="2" charset="-122"/>
              </a:rPr>
              <a:t>经纬度坐标下相交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7020F6DB-CEC2-4EC6-8009-23129E589F90}"/>
              </a:ext>
            </a:extLst>
          </p:cNvPr>
          <p:cNvSpPr txBox="1"/>
          <p:nvPr/>
        </p:nvSpPr>
        <p:spPr>
          <a:xfrm>
            <a:off x="3879911" y="3501953"/>
            <a:ext cx="22050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SimSun" panose="02010600030101010101" pitchFamily="2" charset="-122"/>
                <a:ea typeface="SimSun" panose="02010600030101010101" pitchFamily="2" charset="-122"/>
              </a:rPr>
              <a:t>3</a:t>
            </a:r>
            <a:r>
              <a:rPr lang="zh-CN" altLang="en-US" sz="2400" b="1" dirty="0">
                <a:latin typeface="SimSun" panose="02010600030101010101" pitchFamily="2" charset="-122"/>
                <a:ea typeface="SimSun" panose="02010600030101010101" pitchFamily="2" charset="-122"/>
              </a:rPr>
              <a:t>景重合过滤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747BE47-E43A-4EC1-AC6D-1BD8A29C00F4}"/>
              </a:ext>
            </a:extLst>
          </p:cNvPr>
          <p:cNvSpPr txBox="1"/>
          <p:nvPr/>
        </p:nvSpPr>
        <p:spPr>
          <a:xfrm>
            <a:off x="7814213" y="3378668"/>
            <a:ext cx="21218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SimSun" panose="02010600030101010101" pitchFamily="2" charset="-122"/>
                <a:ea typeface="SimSun" panose="02010600030101010101" pitchFamily="2" charset="-122"/>
              </a:rPr>
              <a:t>面积</a:t>
            </a:r>
            <a:r>
              <a:rPr lang="en-US" altLang="zh-CN" sz="2400" b="1" dirty="0" err="1">
                <a:latin typeface="SimSun" panose="02010600030101010101" pitchFamily="2" charset="-122"/>
                <a:ea typeface="SimSun" panose="02010600030101010101" pitchFamily="2" charset="-122"/>
              </a:rPr>
              <a:t>IoU</a:t>
            </a:r>
            <a:r>
              <a:rPr lang="zh-CN" altLang="en-US" sz="2400" b="1" dirty="0">
                <a:latin typeface="SimSun" panose="02010600030101010101" pitchFamily="2" charset="-122"/>
                <a:ea typeface="SimSun" panose="02010600030101010101" pitchFamily="2" charset="-122"/>
              </a:rPr>
              <a:t>与</a:t>
            </a:r>
            <a:endParaRPr lang="en-US" altLang="zh-CN" sz="2400" b="1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r>
              <a:rPr lang="zh-CN" altLang="en-US" sz="2400" b="1" dirty="0">
                <a:latin typeface="SimSun" panose="02010600030101010101" pitchFamily="2" charset="-122"/>
                <a:ea typeface="SimSun" panose="02010600030101010101" pitchFamily="2" charset="-122"/>
              </a:rPr>
              <a:t>叠置形状过滤</a:t>
            </a:r>
          </a:p>
        </p:txBody>
      </p:sp>
    </p:spTree>
    <p:extLst>
      <p:ext uri="{BB962C8B-B14F-4D97-AF65-F5344CB8AC3E}">
        <p14:creationId xmlns:p14="http://schemas.microsoft.com/office/powerpoint/2010/main" val="15705786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63A775-DC2D-4402-993E-248B858A6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0.</a:t>
            </a:r>
            <a:r>
              <a:rPr lang="zh-CN" altLang="en-US" dirty="0"/>
              <a:t>目录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757628-470B-456B-A291-E37BCFCD13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659909" cy="4351338"/>
          </a:xfrm>
        </p:spPr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研究目标</a:t>
            </a:r>
            <a:endParaRPr lang="en-US" altLang="zh-CN" dirty="0"/>
          </a:p>
          <a:p>
            <a:r>
              <a:rPr lang="en-US" altLang="zh-CN" dirty="0"/>
              <a:t>2.</a:t>
            </a:r>
            <a:r>
              <a:rPr lang="zh-CN" altLang="en-US" dirty="0"/>
              <a:t>研究进展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（</a:t>
            </a:r>
            <a:r>
              <a:rPr lang="en-US" altLang="zh-CN" dirty="0"/>
              <a:t>1</a:t>
            </a:r>
            <a:r>
              <a:rPr lang="zh-CN" altLang="en-US" dirty="0"/>
              <a:t>）数据概览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（</a:t>
            </a:r>
            <a:r>
              <a:rPr lang="en-US" altLang="zh-CN" dirty="0"/>
              <a:t>2</a:t>
            </a:r>
            <a:r>
              <a:rPr lang="zh-CN" altLang="en-US" dirty="0"/>
              <a:t>）区域筛选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（</a:t>
            </a:r>
            <a:r>
              <a:rPr lang="en-US" altLang="zh-CN" dirty="0"/>
              <a:t>3</a:t>
            </a:r>
            <a:r>
              <a:rPr lang="zh-CN" altLang="en-US" dirty="0"/>
              <a:t>）结果展示</a:t>
            </a:r>
            <a:endParaRPr lang="en-US" altLang="zh-CN" dirty="0"/>
          </a:p>
          <a:p>
            <a:r>
              <a:rPr lang="en-US" altLang="zh-CN" dirty="0"/>
              <a:t>3.</a:t>
            </a:r>
            <a:r>
              <a:rPr lang="zh-CN" altLang="en-US" dirty="0"/>
              <a:t>研究预期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（</a:t>
            </a:r>
            <a:r>
              <a:rPr lang="en-US" altLang="zh-CN" dirty="0"/>
              <a:t>1</a:t>
            </a:r>
            <a:r>
              <a:rPr lang="zh-CN" altLang="en-US" dirty="0"/>
              <a:t>）矿物时序演化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（</a:t>
            </a:r>
            <a:r>
              <a:rPr lang="en-US" altLang="zh-CN" dirty="0"/>
              <a:t>2</a:t>
            </a:r>
            <a:r>
              <a:rPr lang="zh-CN" altLang="en-US" dirty="0"/>
              <a:t>）气象事件关联</a:t>
            </a:r>
          </a:p>
        </p:txBody>
      </p:sp>
      <p:pic>
        <p:nvPicPr>
          <p:cNvPr id="4" name="Picture 2" descr="https://www.nasa.gov/wp-content/uploads/2023/04/3-pia22727-colorful-impact-already-in-pj.jpg">
            <a:extLst>
              <a:ext uri="{FF2B5EF4-FFF2-40B4-BE49-F238E27FC236}">
                <a16:creationId xmlns:a16="http://schemas.microsoft.com/office/drawing/2014/main" id="{12E22DBB-23AF-42DE-97A1-60308A2812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4030" y="2790"/>
            <a:ext cx="7197970" cy="6855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77623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219892-898B-4CA2-909B-9D966F135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研究目标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C8D4D76-2416-4D7F-AB35-7CDC8AF06F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4044" y="1497576"/>
            <a:ext cx="1717337" cy="2553230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C89CBF3-2BE8-48CA-9635-BE8C1D1FB73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3984" y="868862"/>
            <a:ext cx="3840657" cy="288049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1767237-7272-4E37-AE23-E18CBC358E0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047" y="4284546"/>
            <a:ext cx="3375440" cy="1797422"/>
          </a:xfrm>
          <a:prstGeom prst="rect">
            <a:avLst/>
          </a:prstGeom>
        </p:spPr>
      </p:pic>
      <p:pic>
        <p:nvPicPr>
          <p:cNvPr id="13" name="Sand  megaripples  migrate in Martian deserts">
            <a:hlinkClick r:id="" action="ppaction://media"/>
            <a:extLst>
              <a:ext uri="{FF2B5EF4-FFF2-40B4-BE49-F238E27FC236}">
                <a16:creationId xmlns:a16="http://schemas.microsoft.com/office/drawing/2014/main" id="{8AE67C65-8D06-4B30-90FC-6B2339C7701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896977" y="4153962"/>
            <a:ext cx="4434673" cy="2494504"/>
          </a:xfrm>
          <a:prstGeom prst="rect">
            <a:avLst/>
          </a:prstGeom>
        </p:spPr>
      </p:pic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5263C191-EE77-4812-890B-5326473AE075}"/>
              </a:ext>
            </a:extLst>
          </p:cNvPr>
          <p:cNvCxnSpPr>
            <a:stCxn id="5" idx="3"/>
            <a:endCxn id="8" idx="1"/>
          </p:cNvCxnSpPr>
          <p:nvPr/>
        </p:nvCxnSpPr>
        <p:spPr>
          <a:xfrm flipV="1">
            <a:off x="3291381" y="2309109"/>
            <a:ext cx="1902603" cy="465082"/>
          </a:xfrm>
          <a:prstGeom prst="bentConnector3">
            <a:avLst>
              <a:gd name="adj1" fmla="val 6109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CE040953-B730-4B79-BBF7-81ADD6192FE2}"/>
              </a:ext>
            </a:extLst>
          </p:cNvPr>
          <p:cNvCxnSpPr>
            <a:stCxn id="5" idx="3"/>
            <a:endCxn id="13" idx="1"/>
          </p:cNvCxnSpPr>
          <p:nvPr/>
        </p:nvCxnSpPr>
        <p:spPr>
          <a:xfrm>
            <a:off x="3291381" y="2774191"/>
            <a:ext cx="1605596" cy="2627023"/>
          </a:xfrm>
          <a:prstGeom prst="bentConnector3">
            <a:avLst>
              <a:gd name="adj1" fmla="val 7253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54C8B059-DE94-43FD-A5A7-40BF1C19211B}"/>
              </a:ext>
            </a:extLst>
          </p:cNvPr>
          <p:cNvSpPr/>
          <p:nvPr/>
        </p:nvSpPr>
        <p:spPr>
          <a:xfrm>
            <a:off x="4722725" y="703385"/>
            <a:ext cx="4823209" cy="6059156"/>
          </a:xfrm>
          <a:prstGeom prst="rect">
            <a:avLst/>
          </a:prstGeom>
          <a:noFill/>
          <a:ln w="3810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0450E0F-B8B5-41AB-A0F0-61B8781E1472}"/>
              </a:ext>
            </a:extLst>
          </p:cNvPr>
          <p:cNvSpPr txBox="1"/>
          <p:nvPr/>
        </p:nvSpPr>
        <p:spPr>
          <a:xfrm>
            <a:off x="5426271" y="238911"/>
            <a:ext cx="37144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形态学上确认了地表物质变化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CE63BAE-5646-458E-88A6-019A928A7CBD}"/>
              </a:ext>
            </a:extLst>
          </p:cNvPr>
          <p:cNvSpPr txBox="1"/>
          <p:nvPr/>
        </p:nvSpPr>
        <p:spPr>
          <a:xfrm>
            <a:off x="3351044" y="3176930"/>
            <a:ext cx="984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2"/>
                </a:solidFill>
              </a:rPr>
              <a:t>CRISM</a:t>
            </a:r>
            <a:endParaRPr lang="zh-CN" altLang="en-US" dirty="0">
              <a:solidFill>
                <a:schemeClr val="accent2"/>
              </a:solidFill>
            </a:endParaRPr>
          </a:p>
        </p:txBody>
      </p: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E9AD342F-B150-41A5-83A0-AC2EA25A7C24}"/>
              </a:ext>
            </a:extLst>
          </p:cNvPr>
          <p:cNvCxnSpPr>
            <a:stCxn id="5" idx="3"/>
          </p:cNvCxnSpPr>
          <p:nvPr/>
        </p:nvCxnSpPr>
        <p:spPr>
          <a:xfrm>
            <a:off x="3291381" y="2774191"/>
            <a:ext cx="6556004" cy="1174811"/>
          </a:xfrm>
          <a:prstGeom prst="bentConnector3">
            <a:avLst>
              <a:gd name="adj1" fmla="val 13062"/>
            </a:avLst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2E12366E-E58A-4F64-957A-60805512E080}"/>
              </a:ext>
            </a:extLst>
          </p:cNvPr>
          <p:cNvSpPr txBox="1"/>
          <p:nvPr/>
        </p:nvSpPr>
        <p:spPr>
          <a:xfrm>
            <a:off x="3557351" y="2297037"/>
            <a:ext cx="984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1"/>
                </a:solidFill>
              </a:rPr>
              <a:t>HiRISE</a:t>
            </a:r>
            <a:endParaRPr lang="zh-CN" altLang="en-US" dirty="0">
              <a:solidFill>
                <a:schemeClr val="accent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F596E3C-8A20-4962-8756-5AB8E138E359}"/>
              </a:ext>
            </a:extLst>
          </p:cNvPr>
          <p:cNvSpPr/>
          <p:nvPr/>
        </p:nvSpPr>
        <p:spPr>
          <a:xfrm>
            <a:off x="10028487" y="2807362"/>
            <a:ext cx="1489466" cy="1883986"/>
          </a:xfrm>
          <a:prstGeom prst="rect">
            <a:avLst/>
          </a:prstGeom>
          <a:noFill/>
          <a:ln w="38100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accent2"/>
                </a:solidFill>
              </a:rPr>
              <a:t>物质变化在光谱域的表现？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7235503-0733-484B-AEDB-0AC4F492509B}"/>
              </a:ext>
            </a:extLst>
          </p:cNvPr>
          <p:cNvSpPr txBox="1"/>
          <p:nvPr/>
        </p:nvSpPr>
        <p:spPr>
          <a:xfrm>
            <a:off x="580134" y="2309108"/>
            <a:ext cx="10406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rgbClr val="FF0000"/>
                </a:solidFill>
              </a:rPr>
              <a:t>20th</a:t>
            </a:r>
            <a:endParaRPr lang="zh-CN" altLang="en-US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4077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758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0E647-6929-41A7-B846-71622E550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</a:t>
            </a:r>
            <a:r>
              <a:rPr lang="zh-CN" altLang="en-US" dirty="0"/>
              <a:t>研究进展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11919B-0C24-4AAB-8863-C43DD563AF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（</a:t>
            </a:r>
            <a:r>
              <a:rPr lang="en-US" altLang="zh-CN" dirty="0"/>
              <a:t>1</a:t>
            </a:r>
            <a:r>
              <a:rPr lang="zh-CN" altLang="en-US" dirty="0"/>
              <a:t>）数据概览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4F5685-709E-488A-AD1B-1446BA37EC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2163" y="3478090"/>
            <a:ext cx="4301060" cy="31826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341CE34-A88F-43A5-A450-E525AFAF17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5707" y="197237"/>
            <a:ext cx="6553972" cy="323176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DF32FBA-7C55-495D-A58A-4227F6068539}"/>
              </a:ext>
            </a:extLst>
          </p:cNvPr>
          <p:cNvSpPr txBox="1"/>
          <p:nvPr/>
        </p:nvSpPr>
        <p:spPr>
          <a:xfrm>
            <a:off x="723481" y="2337891"/>
            <a:ext cx="4206975" cy="40164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zh-CN" sz="2400" dirty="0"/>
              <a:t>a.</a:t>
            </a:r>
            <a:r>
              <a:rPr lang="zh-CN" altLang="en-US" sz="2400" dirty="0"/>
              <a:t>时间范围：</a:t>
            </a:r>
            <a:r>
              <a:rPr lang="en-US" altLang="zh-CN" sz="2400" dirty="0"/>
              <a:t>MY28~32</a:t>
            </a:r>
          </a:p>
          <a:p>
            <a:pPr>
              <a:spcAft>
                <a:spcPts val="600"/>
              </a:spcAft>
            </a:pPr>
            <a:r>
              <a:rPr lang="en-US" altLang="zh-CN" sz="2400" dirty="0"/>
              <a:t>b. </a:t>
            </a:r>
            <a:r>
              <a:rPr lang="zh-CN" altLang="en-US" sz="2400" dirty="0"/>
              <a:t>全球分布，共</a:t>
            </a:r>
            <a:r>
              <a:rPr lang="en-US" altLang="zh-CN" sz="2400" dirty="0"/>
              <a:t>10495</a:t>
            </a:r>
            <a:r>
              <a:rPr lang="zh-CN" altLang="en-US" sz="2400" dirty="0"/>
              <a:t>景（</a:t>
            </a:r>
            <a:r>
              <a:rPr lang="en-US" altLang="zh-CN" sz="2400" dirty="0"/>
              <a:t>Sept. 2024</a:t>
            </a:r>
            <a:r>
              <a:rPr lang="zh-CN" altLang="en-US" sz="2400" dirty="0"/>
              <a:t>）</a:t>
            </a:r>
            <a:endParaRPr lang="en-US" altLang="zh-CN" sz="2400" dirty="0"/>
          </a:p>
          <a:p>
            <a:pPr>
              <a:spcAft>
                <a:spcPts val="600"/>
              </a:spcAft>
            </a:pPr>
            <a:r>
              <a:rPr lang="en-US" altLang="zh-CN" sz="2400" dirty="0"/>
              <a:t>c. </a:t>
            </a:r>
            <a:r>
              <a:rPr lang="zh-CN" altLang="en-US" sz="2400" dirty="0"/>
              <a:t>空间分辨率为</a:t>
            </a:r>
            <a:r>
              <a:rPr lang="en-US" altLang="zh-CN" sz="2400" dirty="0"/>
              <a:t>18m/36m</a:t>
            </a:r>
            <a:r>
              <a:rPr lang="zh-CN" altLang="en-US" sz="2400" dirty="0"/>
              <a:t>两档，单景</a:t>
            </a:r>
            <a:r>
              <a:rPr lang="en-US" altLang="zh-CN" sz="2400" b="1" u="sng" dirty="0">
                <a:solidFill>
                  <a:srgbClr val="FF0000"/>
                </a:solidFill>
              </a:rPr>
              <a:t>544</a:t>
            </a:r>
            <a:r>
              <a:rPr lang="zh-CN" altLang="en-US" sz="2400" dirty="0"/>
              <a:t>个波段，相关研究总结出共</a:t>
            </a:r>
            <a:r>
              <a:rPr lang="en-US" altLang="zh-CN" sz="2400" b="1" u="sng" dirty="0">
                <a:solidFill>
                  <a:srgbClr val="92D050"/>
                </a:solidFill>
              </a:rPr>
              <a:t>60</a:t>
            </a:r>
            <a:r>
              <a:rPr lang="zh-CN" altLang="en-US" sz="2400" dirty="0"/>
              <a:t>个与水、水冰、干冰或含水矿物等相关的指数产品</a:t>
            </a:r>
            <a:endParaRPr lang="en-US" altLang="zh-CN" sz="2400" dirty="0"/>
          </a:p>
          <a:p>
            <a:pPr>
              <a:spcAft>
                <a:spcPts val="600"/>
              </a:spcAft>
            </a:pPr>
            <a:r>
              <a:rPr lang="en-US" altLang="zh-CN" sz="2400" dirty="0"/>
              <a:t>d. </a:t>
            </a:r>
            <a:r>
              <a:rPr lang="zh-CN" altLang="en-US" sz="2400" dirty="0"/>
              <a:t>经过几何、辐射校正与地图投影，为同类型产品中处理精度最高的产品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0C365FB-723F-4E46-85B4-F0354103FA73}"/>
              </a:ext>
            </a:extLst>
          </p:cNvPr>
          <p:cNvSpPr/>
          <p:nvPr/>
        </p:nvSpPr>
        <p:spPr>
          <a:xfrm>
            <a:off x="6282164" y="3478090"/>
            <a:ext cx="1746470" cy="2289663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2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F37511E-80ED-433D-AFF3-8D5CA46E67E1}"/>
              </a:ext>
            </a:extLst>
          </p:cNvPr>
          <p:cNvSpPr/>
          <p:nvPr/>
        </p:nvSpPr>
        <p:spPr>
          <a:xfrm>
            <a:off x="8280292" y="3478089"/>
            <a:ext cx="582353" cy="2169085"/>
          </a:xfrm>
          <a:prstGeom prst="rect">
            <a:avLst/>
          </a:prstGeom>
          <a:noFill/>
          <a:ln w="38100">
            <a:solidFill>
              <a:srgbClr val="92D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2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7437F98-A4C1-4B50-99AF-22FC13C913F7}"/>
              </a:ext>
            </a:extLst>
          </p:cNvPr>
          <p:cNvSpPr txBox="1"/>
          <p:nvPr/>
        </p:nvSpPr>
        <p:spPr>
          <a:xfrm>
            <a:off x="5425809" y="4239465"/>
            <a:ext cx="8541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544 Bands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49669A1-9A62-4E9B-A047-E5035BAEE6F7}"/>
              </a:ext>
            </a:extLst>
          </p:cNvPr>
          <p:cNvSpPr txBox="1"/>
          <p:nvPr/>
        </p:nvSpPr>
        <p:spPr>
          <a:xfrm>
            <a:off x="8870687" y="4239465"/>
            <a:ext cx="9344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92D050"/>
                </a:solidFill>
              </a:rPr>
              <a:t>60 Bands</a:t>
            </a:r>
            <a:endParaRPr lang="zh-CN" altLang="en-US" b="1" dirty="0">
              <a:solidFill>
                <a:srgbClr val="92D05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80F677-7A68-4ED9-9B12-819F53298135}"/>
              </a:ext>
            </a:extLst>
          </p:cNvPr>
          <p:cNvSpPr txBox="1"/>
          <p:nvPr/>
        </p:nvSpPr>
        <p:spPr>
          <a:xfrm>
            <a:off x="5194998" y="197237"/>
            <a:ext cx="15373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FFC000"/>
                </a:solidFill>
              </a:rPr>
              <a:t>Total Views: 10495</a:t>
            </a:r>
            <a:endParaRPr lang="zh-CN" altLang="en-US" b="1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35450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0E647-6929-41A7-B846-71622E550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</a:t>
            </a:r>
            <a:r>
              <a:rPr lang="zh-CN" altLang="en-US" dirty="0"/>
              <a:t>研究进展</a:t>
            </a:r>
          </a:p>
        </p:txBody>
      </p: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FBEB24E1-F91C-4DAC-8A85-2C456A3FEF95}"/>
              </a:ext>
            </a:extLst>
          </p:cNvPr>
          <p:cNvGrpSpPr/>
          <p:nvPr/>
        </p:nvGrpSpPr>
        <p:grpSpPr>
          <a:xfrm>
            <a:off x="2014504" y="2324401"/>
            <a:ext cx="9292888" cy="4168474"/>
            <a:chOff x="637232" y="2324401"/>
            <a:chExt cx="9292888" cy="4168474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36C9D67-3260-4223-BBA6-F9A00D38FEB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7232" y="2497119"/>
              <a:ext cx="3520802" cy="1736107"/>
            </a:xfrm>
            <a:prstGeom prst="rect">
              <a:avLst/>
            </a:prstGeom>
          </p:spPr>
        </p:pic>
        <p:sp>
          <p:nvSpPr>
            <p:cNvPr id="5" name="Arrow: Right 4">
              <a:extLst>
                <a:ext uri="{FF2B5EF4-FFF2-40B4-BE49-F238E27FC236}">
                  <a16:creationId xmlns:a16="http://schemas.microsoft.com/office/drawing/2014/main" id="{121C96E3-92E0-48BC-BA29-234D2DF02C51}"/>
                </a:ext>
              </a:extLst>
            </p:cNvPr>
            <p:cNvSpPr/>
            <p:nvPr/>
          </p:nvSpPr>
          <p:spPr>
            <a:xfrm>
              <a:off x="4270549" y="3074796"/>
              <a:ext cx="622998" cy="50241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Arrow: Down 5">
              <a:extLst>
                <a:ext uri="{FF2B5EF4-FFF2-40B4-BE49-F238E27FC236}">
                  <a16:creationId xmlns:a16="http://schemas.microsoft.com/office/drawing/2014/main" id="{E01BD1A9-08DD-4104-AC0E-886BDDCA7139}"/>
                </a:ext>
              </a:extLst>
            </p:cNvPr>
            <p:cNvSpPr/>
            <p:nvPr/>
          </p:nvSpPr>
          <p:spPr>
            <a:xfrm>
              <a:off x="2181593" y="4368163"/>
              <a:ext cx="432079" cy="536557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4AB82840-3A1C-4F32-8EC9-E22B386CD19B}"/>
                </a:ext>
              </a:extLst>
            </p:cNvPr>
            <p:cNvGrpSpPr/>
            <p:nvPr/>
          </p:nvGrpSpPr>
          <p:grpSpPr>
            <a:xfrm>
              <a:off x="5006062" y="2324401"/>
              <a:ext cx="2248630" cy="1976294"/>
              <a:chOff x="4861527" y="1620759"/>
              <a:chExt cx="2248630" cy="1976294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F6DC7EB-960D-47F2-9E8E-384F0A15D8D7}"/>
                  </a:ext>
                </a:extLst>
              </p:cNvPr>
              <p:cNvSpPr/>
              <p:nvPr/>
            </p:nvSpPr>
            <p:spPr>
              <a:xfrm>
                <a:off x="5687585" y="1620759"/>
                <a:ext cx="1422572" cy="1949483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0079E453-E5B0-4281-87A5-ED5EED9E8D22}"/>
                  </a:ext>
                </a:extLst>
              </p:cNvPr>
              <p:cNvSpPr/>
              <p:nvPr/>
            </p:nvSpPr>
            <p:spPr>
              <a:xfrm>
                <a:off x="5372735" y="2000441"/>
                <a:ext cx="1536454" cy="1325563"/>
              </a:xfrm>
              <a:prstGeom prst="rect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1B596137-CB0A-48AE-8A36-F8DFF5DF28C8}"/>
                  </a:ext>
                </a:extLst>
              </p:cNvPr>
              <p:cNvSpPr/>
              <p:nvPr/>
            </p:nvSpPr>
            <p:spPr>
              <a:xfrm>
                <a:off x="5473533" y="2271490"/>
                <a:ext cx="1277524" cy="1325563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878FC94B-8A09-40EE-92AB-A4CD96008E21}"/>
                  </a:ext>
                </a:extLst>
              </p:cNvPr>
              <p:cNvSpPr/>
              <p:nvPr/>
            </p:nvSpPr>
            <p:spPr>
              <a:xfrm rot="5400000">
                <a:off x="5011843" y="2285694"/>
                <a:ext cx="1024932" cy="1325563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0727E5B-232A-4D0A-815D-3DADAD407E0C}"/>
                </a:ext>
              </a:extLst>
            </p:cNvPr>
            <p:cNvSpPr/>
            <p:nvPr/>
          </p:nvSpPr>
          <p:spPr>
            <a:xfrm>
              <a:off x="5832120" y="3139651"/>
              <a:ext cx="499506" cy="889995"/>
            </a:xfrm>
            <a:prstGeom prst="rect">
              <a:avLst/>
            </a:prstGeom>
            <a:pattFill prst="lgGrid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1D0DE6E0-3FF4-408F-AA9C-BEB09EEA1988}"/>
                </a:ext>
              </a:extLst>
            </p:cNvPr>
            <p:cNvGrpSpPr/>
            <p:nvPr/>
          </p:nvGrpSpPr>
          <p:grpSpPr>
            <a:xfrm>
              <a:off x="8192698" y="2324401"/>
              <a:ext cx="1737422" cy="1976294"/>
              <a:chOff x="5372735" y="1620759"/>
              <a:chExt cx="1737422" cy="1976294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544486A-AF28-42B5-9CC6-4AAD79695882}"/>
                  </a:ext>
                </a:extLst>
              </p:cNvPr>
              <p:cNvSpPr/>
              <p:nvPr/>
            </p:nvSpPr>
            <p:spPr>
              <a:xfrm>
                <a:off x="5687585" y="1620759"/>
                <a:ext cx="1422572" cy="1949483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E5FA5E0E-5E5C-4EAF-A1EF-2A89D7CA897C}"/>
                  </a:ext>
                </a:extLst>
              </p:cNvPr>
              <p:cNvSpPr/>
              <p:nvPr/>
            </p:nvSpPr>
            <p:spPr>
              <a:xfrm>
                <a:off x="5372735" y="2000441"/>
                <a:ext cx="1536454" cy="1325563"/>
              </a:xfrm>
              <a:prstGeom prst="rect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BF51D3C8-B8C0-413F-B883-29D0208DE81D}"/>
                  </a:ext>
                </a:extLst>
              </p:cNvPr>
              <p:cNvSpPr/>
              <p:nvPr/>
            </p:nvSpPr>
            <p:spPr>
              <a:xfrm>
                <a:off x="5473533" y="2271490"/>
                <a:ext cx="1277524" cy="1325563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24C3E1C-1EA5-4B52-9435-8B4EE709CB3C}"/>
                </a:ext>
              </a:extLst>
            </p:cNvPr>
            <p:cNvSpPr/>
            <p:nvPr/>
          </p:nvSpPr>
          <p:spPr>
            <a:xfrm>
              <a:off x="8507548" y="3139651"/>
              <a:ext cx="1063472" cy="889995"/>
            </a:xfrm>
            <a:prstGeom prst="rect">
              <a:avLst/>
            </a:prstGeom>
            <a:pattFill prst="lgGrid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Arrow: Right 18">
              <a:extLst>
                <a:ext uri="{FF2B5EF4-FFF2-40B4-BE49-F238E27FC236}">
                  <a16:creationId xmlns:a16="http://schemas.microsoft.com/office/drawing/2014/main" id="{F889803D-E57B-4FAA-B565-0B669341B8F5}"/>
                </a:ext>
              </a:extLst>
            </p:cNvPr>
            <p:cNvSpPr/>
            <p:nvPr/>
          </p:nvSpPr>
          <p:spPr>
            <a:xfrm>
              <a:off x="7366962" y="3074796"/>
              <a:ext cx="622998" cy="50241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A1E90537-AF36-4C5F-ABE2-B8C56AF4C816}"/>
                </a:ext>
              </a:extLst>
            </p:cNvPr>
            <p:cNvGrpSpPr/>
            <p:nvPr/>
          </p:nvGrpSpPr>
          <p:grpSpPr>
            <a:xfrm>
              <a:off x="1479159" y="5100341"/>
              <a:ext cx="2149019" cy="1392533"/>
              <a:chOff x="793867" y="5021404"/>
              <a:chExt cx="2149019" cy="1392533"/>
            </a:xfrm>
          </p:grpSpPr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39E5E487-CDE7-4A7C-A436-02A7CBD5E204}"/>
                  </a:ext>
                </a:extLst>
              </p:cNvPr>
              <p:cNvSpPr/>
              <p:nvPr/>
            </p:nvSpPr>
            <p:spPr>
              <a:xfrm>
                <a:off x="793867" y="5043928"/>
                <a:ext cx="458037" cy="458037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 dirty="0"/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EB702C50-9F77-49FB-93BF-D22519F2831F}"/>
                  </a:ext>
                </a:extLst>
              </p:cNvPr>
              <p:cNvSpPr/>
              <p:nvPr/>
            </p:nvSpPr>
            <p:spPr>
              <a:xfrm>
                <a:off x="1974973" y="5955900"/>
                <a:ext cx="458037" cy="458037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/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DC29A850-8D3F-43A7-81F2-B62245866B0B}"/>
                  </a:ext>
                </a:extLst>
              </p:cNvPr>
              <p:cNvSpPr/>
              <p:nvPr/>
            </p:nvSpPr>
            <p:spPr>
              <a:xfrm>
                <a:off x="2484849" y="5497863"/>
                <a:ext cx="458037" cy="458037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/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C87F59AC-DEBA-48A4-B96C-53052AC53419}"/>
                  </a:ext>
                </a:extLst>
              </p:cNvPr>
              <p:cNvSpPr/>
              <p:nvPr/>
            </p:nvSpPr>
            <p:spPr>
              <a:xfrm>
                <a:off x="1983137" y="5021404"/>
                <a:ext cx="458037" cy="458037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/>
              </a:p>
            </p:txBody>
          </p:sp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A2F25A10-F826-4FDD-B691-D15F68D3F391}"/>
                  </a:ext>
                </a:extLst>
              </p:cNvPr>
              <p:cNvSpPr/>
              <p:nvPr/>
            </p:nvSpPr>
            <p:spPr>
              <a:xfrm>
                <a:off x="1465097" y="5497863"/>
                <a:ext cx="458037" cy="458037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 dirty="0"/>
              </a:p>
            </p:txBody>
          </p:sp>
          <p:cxnSp>
            <p:nvCxnSpPr>
              <p:cNvPr id="61" name="Straight Arrow Connector 60">
                <a:extLst>
                  <a:ext uri="{FF2B5EF4-FFF2-40B4-BE49-F238E27FC236}">
                    <a16:creationId xmlns:a16="http://schemas.microsoft.com/office/drawing/2014/main" id="{5C2B6B8D-1249-4D96-906B-A7E18D4024F7}"/>
                  </a:ext>
                </a:extLst>
              </p:cNvPr>
              <p:cNvCxnSpPr>
                <a:cxnSpLocks/>
                <a:stCxn id="59" idx="0"/>
                <a:endCxn id="58" idx="2"/>
              </p:cNvCxnSpPr>
              <p:nvPr/>
            </p:nvCxnSpPr>
            <p:spPr>
              <a:xfrm flipV="1">
                <a:off x="1694116" y="5250423"/>
                <a:ext cx="289021" cy="247440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Arrow Connector 61">
                <a:extLst>
                  <a:ext uri="{FF2B5EF4-FFF2-40B4-BE49-F238E27FC236}">
                    <a16:creationId xmlns:a16="http://schemas.microsoft.com/office/drawing/2014/main" id="{A466CA55-FABE-4BF4-BD14-95CE2B11F62E}"/>
                  </a:ext>
                </a:extLst>
              </p:cNvPr>
              <p:cNvCxnSpPr>
                <a:stCxn id="58" idx="6"/>
                <a:endCxn id="57" idx="0"/>
              </p:cNvCxnSpPr>
              <p:nvPr/>
            </p:nvCxnSpPr>
            <p:spPr>
              <a:xfrm>
                <a:off x="2441174" y="5250423"/>
                <a:ext cx="272694" cy="247440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Arrow Connector 62">
                <a:extLst>
                  <a:ext uri="{FF2B5EF4-FFF2-40B4-BE49-F238E27FC236}">
                    <a16:creationId xmlns:a16="http://schemas.microsoft.com/office/drawing/2014/main" id="{E94F6F80-9ED3-42EA-B0E8-B1179C27F844}"/>
                  </a:ext>
                </a:extLst>
              </p:cNvPr>
              <p:cNvCxnSpPr>
                <a:stCxn id="57" idx="4"/>
                <a:endCxn id="56" idx="6"/>
              </p:cNvCxnSpPr>
              <p:nvPr/>
            </p:nvCxnSpPr>
            <p:spPr>
              <a:xfrm flipH="1">
                <a:off x="2433010" y="5955900"/>
                <a:ext cx="280858" cy="229019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Arrow Connector 63">
                <a:extLst>
                  <a:ext uri="{FF2B5EF4-FFF2-40B4-BE49-F238E27FC236}">
                    <a16:creationId xmlns:a16="http://schemas.microsoft.com/office/drawing/2014/main" id="{E9014935-E6E4-4FE5-BD1F-CA3925B9C9F4}"/>
                  </a:ext>
                </a:extLst>
              </p:cNvPr>
              <p:cNvCxnSpPr>
                <a:cxnSpLocks/>
                <a:stCxn id="56" idx="2"/>
                <a:endCxn id="59" idx="4"/>
              </p:cNvCxnSpPr>
              <p:nvPr/>
            </p:nvCxnSpPr>
            <p:spPr>
              <a:xfrm flipH="1" flipV="1">
                <a:off x="1694116" y="5955900"/>
                <a:ext cx="280857" cy="229019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Arrow Connector 64">
                <a:extLst>
                  <a:ext uri="{FF2B5EF4-FFF2-40B4-BE49-F238E27FC236}">
                    <a16:creationId xmlns:a16="http://schemas.microsoft.com/office/drawing/2014/main" id="{E1E76693-1676-435C-A2D7-F5FBA729998C}"/>
                  </a:ext>
                </a:extLst>
              </p:cNvPr>
              <p:cNvCxnSpPr>
                <a:stCxn id="59" idx="6"/>
                <a:endCxn id="57" idx="2"/>
              </p:cNvCxnSpPr>
              <p:nvPr/>
            </p:nvCxnSpPr>
            <p:spPr>
              <a:xfrm>
                <a:off x="1923134" y="5726882"/>
                <a:ext cx="561715" cy="0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Arrow Connector 65">
                <a:extLst>
                  <a:ext uri="{FF2B5EF4-FFF2-40B4-BE49-F238E27FC236}">
                    <a16:creationId xmlns:a16="http://schemas.microsoft.com/office/drawing/2014/main" id="{586C202F-AE99-4E05-A549-8215A8DC6B4F}"/>
                  </a:ext>
                </a:extLst>
              </p:cNvPr>
              <p:cNvCxnSpPr>
                <a:stCxn id="56" idx="0"/>
                <a:endCxn id="58" idx="4"/>
              </p:cNvCxnSpPr>
              <p:nvPr/>
            </p:nvCxnSpPr>
            <p:spPr>
              <a:xfrm flipV="1">
                <a:off x="2203992" y="5479441"/>
                <a:ext cx="8164" cy="476459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Arrow Connector 66">
                <a:extLst>
                  <a:ext uri="{FF2B5EF4-FFF2-40B4-BE49-F238E27FC236}">
                    <a16:creationId xmlns:a16="http://schemas.microsoft.com/office/drawing/2014/main" id="{565A5BF7-610D-400A-AD68-B6DC1EF9282B}"/>
                  </a:ext>
                </a:extLst>
              </p:cNvPr>
              <p:cNvCxnSpPr>
                <a:cxnSpLocks/>
                <a:stCxn id="55" idx="6"/>
                <a:endCxn id="58" idx="2"/>
              </p:cNvCxnSpPr>
              <p:nvPr/>
            </p:nvCxnSpPr>
            <p:spPr>
              <a:xfrm flipV="1">
                <a:off x="1251904" y="5250423"/>
                <a:ext cx="731233" cy="22524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5" name="Arrow: Right 84">
              <a:extLst>
                <a:ext uri="{FF2B5EF4-FFF2-40B4-BE49-F238E27FC236}">
                  <a16:creationId xmlns:a16="http://schemas.microsoft.com/office/drawing/2014/main" id="{62D01543-E3C0-4384-ADDD-54D395FE0D99}"/>
                </a:ext>
              </a:extLst>
            </p:cNvPr>
            <p:cNvSpPr/>
            <p:nvPr/>
          </p:nvSpPr>
          <p:spPr>
            <a:xfrm>
              <a:off x="7377585" y="5519501"/>
              <a:ext cx="622998" cy="50241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Arrow: Right 85">
              <a:extLst>
                <a:ext uri="{FF2B5EF4-FFF2-40B4-BE49-F238E27FC236}">
                  <a16:creationId xmlns:a16="http://schemas.microsoft.com/office/drawing/2014/main" id="{72A21D74-8FB1-42C0-9A60-D79389A175F5}"/>
                </a:ext>
              </a:extLst>
            </p:cNvPr>
            <p:cNvSpPr/>
            <p:nvPr/>
          </p:nvSpPr>
          <p:spPr>
            <a:xfrm>
              <a:off x="4273589" y="5519501"/>
              <a:ext cx="622998" cy="50241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" name="Arrow: Down 86">
              <a:extLst>
                <a:ext uri="{FF2B5EF4-FFF2-40B4-BE49-F238E27FC236}">
                  <a16:creationId xmlns:a16="http://schemas.microsoft.com/office/drawing/2014/main" id="{293B3D8B-577B-4771-A062-CAC081797315}"/>
                </a:ext>
              </a:extLst>
            </p:cNvPr>
            <p:cNvSpPr/>
            <p:nvPr/>
          </p:nvSpPr>
          <p:spPr>
            <a:xfrm>
              <a:off x="5942189" y="4378368"/>
              <a:ext cx="432079" cy="536557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" name="Arrow: Down 87">
              <a:extLst>
                <a:ext uri="{FF2B5EF4-FFF2-40B4-BE49-F238E27FC236}">
                  <a16:creationId xmlns:a16="http://schemas.microsoft.com/office/drawing/2014/main" id="{56CB0D76-F7FA-4434-9EBD-EB6AAD2445C5}"/>
                </a:ext>
              </a:extLst>
            </p:cNvPr>
            <p:cNvSpPr/>
            <p:nvPr/>
          </p:nvSpPr>
          <p:spPr>
            <a:xfrm>
              <a:off x="8658944" y="4368163"/>
              <a:ext cx="432079" cy="536557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92A8BC5B-7AE1-4571-9F75-9B717D59F54A}"/>
                </a:ext>
              </a:extLst>
            </p:cNvPr>
            <p:cNvGrpSpPr/>
            <p:nvPr/>
          </p:nvGrpSpPr>
          <p:grpSpPr>
            <a:xfrm>
              <a:off x="5398191" y="5100342"/>
              <a:ext cx="1477789" cy="1392533"/>
              <a:chOff x="1465097" y="5021404"/>
              <a:chExt cx="1477789" cy="1392533"/>
            </a:xfrm>
          </p:grpSpPr>
          <p:sp>
            <p:nvSpPr>
              <p:cNvPr id="91" name="Oval 90">
                <a:extLst>
                  <a:ext uri="{FF2B5EF4-FFF2-40B4-BE49-F238E27FC236}">
                    <a16:creationId xmlns:a16="http://schemas.microsoft.com/office/drawing/2014/main" id="{0687F8C8-93D3-42BE-B016-8232BEF9A637}"/>
                  </a:ext>
                </a:extLst>
              </p:cNvPr>
              <p:cNvSpPr/>
              <p:nvPr/>
            </p:nvSpPr>
            <p:spPr>
              <a:xfrm>
                <a:off x="1974973" y="5955900"/>
                <a:ext cx="458037" cy="458037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/>
              </a:p>
            </p:txBody>
          </p:sp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5CAA2CD3-184B-4D11-9735-0074CC62A5F2}"/>
                  </a:ext>
                </a:extLst>
              </p:cNvPr>
              <p:cNvSpPr/>
              <p:nvPr/>
            </p:nvSpPr>
            <p:spPr>
              <a:xfrm>
                <a:off x="2484849" y="5497863"/>
                <a:ext cx="458037" cy="458037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/>
              </a:p>
            </p:txBody>
          </p:sp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15F73A89-DAA1-4C6F-968D-88ABCD0A7B9F}"/>
                  </a:ext>
                </a:extLst>
              </p:cNvPr>
              <p:cNvSpPr/>
              <p:nvPr/>
            </p:nvSpPr>
            <p:spPr>
              <a:xfrm>
                <a:off x="1983137" y="5021404"/>
                <a:ext cx="458037" cy="458037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/>
              </a:p>
            </p:txBody>
          </p:sp>
          <p:sp>
            <p:nvSpPr>
              <p:cNvPr id="94" name="Oval 93">
                <a:extLst>
                  <a:ext uri="{FF2B5EF4-FFF2-40B4-BE49-F238E27FC236}">
                    <a16:creationId xmlns:a16="http://schemas.microsoft.com/office/drawing/2014/main" id="{EFE53057-14CA-4DC1-8E8B-129E2D38B46E}"/>
                  </a:ext>
                </a:extLst>
              </p:cNvPr>
              <p:cNvSpPr/>
              <p:nvPr/>
            </p:nvSpPr>
            <p:spPr>
              <a:xfrm>
                <a:off x="1465097" y="5497863"/>
                <a:ext cx="458037" cy="458037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 dirty="0"/>
              </a:p>
            </p:txBody>
          </p:sp>
          <p:cxnSp>
            <p:nvCxnSpPr>
              <p:cNvPr id="95" name="Straight Arrow Connector 94">
                <a:extLst>
                  <a:ext uri="{FF2B5EF4-FFF2-40B4-BE49-F238E27FC236}">
                    <a16:creationId xmlns:a16="http://schemas.microsoft.com/office/drawing/2014/main" id="{CC034399-47B0-40DB-8F7C-D67B7107068A}"/>
                  </a:ext>
                </a:extLst>
              </p:cNvPr>
              <p:cNvCxnSpPr>
                <a:cxnSpLocks/>
                <a:stCxn id="94" idx="0"/>
                <a:endCxn id="93" idx="2"/>
              </p:cNvCxnSpPr>
              <p:nvPr/>
            </p:nvCxnSpPr>
            <p:spPr>
              <a:xfrm flipV="1">
                <a:off x="1694116" y="5250423"/>
                <a:ext cx="289021" cy="247440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Arrow Connector 95">
                <a:extLst>
                  <a:ext uri="{FF2B5EF4-FFF2-40B4-BE49-F238E27FC236}">
                    <a16:creationId xmlns:a16="http://schemas.microsoft.com/office/drawing/2014/main" id="{A9F67D88-7804-4CF3-AD69-AFF03DBEAFB1}"/>
                  </a:ext>
                </a:extLst>
              </p:cNvPr>
              <p:cNvCxnSpPr>
                <a:stCxn id="93" idx="6"/>
                <a:endCxn id="92" idx="0"/>
              </p:cNvCxnSpPr>
              <p:nvPr/>
            </p:nvCxnSpPr>
            <p:spPr>
              <a:xfrm>
                <a:off x="2441174" y="5250423"/>
                <a:ext cx="272694" cy="247440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Arrow Connector 96">
                <a:extLst>
                  <a:ext uri="{FF2B5EF4-FFF2-40B4-BE49-F238E27FC236}">
                    <a16:creationId xmlns:a16="http://schemas.microsoft.com/office/drawing/2014/main" id="{228C54CC-E9E7-4FC9-B824-D227F9462C85}"/>
                  </a:ext>
                </a:extLst>
              </p:cNvPr>
              <p:cNvCxnSpPr>
                <a:stCxn id="92" idx="4"/>
                <a:endCxn id="91" idx="6"/>
              </p:cNvCxnSpPr>
              <p:nvPr/>
            </p:nvCxnSpPr>
            <p:spPr>
              <a:xfrm flipH="1">
                <a:off x="2433010" y="5955900"/>
                <a:ext cx="280858" cy="229019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Arrow Connector 97">
                <a:extLst>
                  <a:ext uri="{FF2B5EF4-FFF2-40B4-BE49-F238E27FC236}">
                    <a16:creationId xmlns:a16="http://schemas.microsoft.com/office/drawing/2014/main" id="{DC6E5BAE-8D65-4A18-85CD-BC5F721DF912}"/>
                  </a:ext>
                </a:extLst>
              </p:cNvPr>
              <p:cNvCxnSpPr>
                <a:cxnSpLocks/>
                <a:stCxn id="91" idx="2"/>
                <a:endCxn id="94" idx="4"/>
              </p:cNvCxnSpPr>
              <p:nvPr/>
            </p:nvCxnSpPr>
            <p:spPr>
              <a:xfrm flipH="1" flipV="1">
                <a:off x="1694116" y="5955900"/>
                <a:ext cx="280857" cy="229019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Arrow Connector 98">
                <a:extLst>
                  <a:ext uri="{FF2B5EF4-FFF2-40B4-BE49-F238E27FC236}">
                    <a16:creationId xmlns:a16="http://schemas.microsoft.com/office/drawing/2014/main" id="{9586702F-7B5D-4E70-9EFF-8994DF83F764}"/>
                  </a:ext>
                </a:extLst>
              </p:cNvPr>
              <p:cNvCxnSpPr>
                <a:stCxn id="94" idx="6"/>
                <a:endCxn id="92" idx="2"/>
              </p:cNvCxnSpPr>
              <p:nvPr/>
            </p:nvCxnSpPr>
            <p:spPr>
              <a:xfrm>
                <a:off x="1923134" y="5726882"/>
                <a:ext cx="561715" cy="0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Arrow Connector 99">
                <a:extLst>
                  <a:ext uri="{FF2B5EF4-FFF2-40B4-BE49-F238E27FC236}">
                    <a16:creationId xmlns:a16="http://schemas.microsoft.com/office/drawing/2014/main" id="{03823181-9DD0-462A-8F3E-3E8003C7BD2D}"/>
                  </a:ext>
                </a:extLst>
              </p:cNvPr>
              <p:cNvCxnSpPr>
                <a:stCxn id="91" idx="0"/>
                <a:endCxn id="93" idx="4"/>
              </p:cNvCxnSpPr>
              <p:nvPr/>
            </p:nvCxnSpPr>
            <p:spPr>
              <a:xfrm flipV="1">
                <a:off x="2203992" y="5479441"/>
                <a:ext cx="8164" cy="476459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2830B4C6-EE4E-45FB-8324-CDB119561284}"/>
                </a:ext>
              </a:extLst>
            </p:cNvPr>
            <p:cNvGrpSpPr/>
            <p:nvPr/>
          </p:nvGrpSpPr>
          <p:grpSpPr>
            <a:xfrm>
              <a:off x="8645993" y="5100342"/>
              <a:ext cx="967913" cy="1392533"/>
              <a:chOff x="1974973" y="5021404"/>
              <a:chExt cx="967913" cy="1392533"/>
            </a:xfrm>
          </p:grpSpPr>
          <p:sp>
            <p:nvSpPr>
              <p:cNvPr id="116" name="Oval 115">
                <a:extLst>
                  <a:ext uri="{FF2B5EF4-FFF2-40B4-BE49-F238E27FC236}">
                    <a16:creationId xmlns:a16="http://schemas.microsoft.com/office/drawing/2014/main" id="{162327D1-B96C-4F93-BB55-64A5B04F0938}"/>
                  </a:ext>
                </a:extLst>
              </p:cNvPr>
              <p:cNvSpPr/>
              <p:nvPr/>
            </p:nvSpPr>
            <p:spPr>
              <a:xfrm>
                <a:off x="1974973" y="5955900"/>
                <a:ext cx="458037" cy="458037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/>
              </a:p>
            </p:txBody>
          </p:sp>
          <p:sp>
            <p:nvSpPr>
              <p:cNvPr id="117" name="Oval 116">
                <a:extLst>
                  <a:ext uri="{FF2B5EF4-FFF2-40B4-BE49-F238E27FC236}">
                    <a16:creationId xmlns:a16="http://schemas.microsoft.com/office/drawing/2014/main" id="{46DB1F59-D107-40E1-843B-C7CF0E0A959A}"/>
                  </a:ext>
                </a:extLst>
              </p:cNvPr>
              <p:cNvSpPr/>
              <p:nvPr/>
            </p:nvSpPr>
            <p:spPr>
              <a:xfrm>
                <a:off x="2484849" y="5497863"/>
                <a:ext cx="458037" cy="458037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/>
              </a:p>
            </p:txBody>
          </p:sp>
          <p:sp>
            <p:nvSpPr>
              <p:cNvPr id="118" name="Oval 117">
                <a:extLst>
                  <a:ext uri="{FF2B5EF4-FFF2-40B4-BE49-F238E27FC236}">
                    <a16:creationId xmlns:a16="http://schemas.microsoft.com/office/drawing/2014/main" id="{0EE47C2D-DD79-468A-8020-1D00E584540D}"/>
                  </a:ext>
                </a:extLst>
              </p:cNvPr>
              <p:cNvSpPr/>
              <p:nvPr/>
            </p:nvSpPr>
            <p:spPr>
              <a:xfrm>
                <a:off x="1983137" y="5021404"/>
                <a:ext cx="458037" cy="458037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/>
              </a:p>
            </p:txBody>
          </p:sp>
          <p:cxnSp>
            <p:nvCxnSpPr>
              <p:cNvPr id="121" name="Straight Arrow Connector 120">
                <a:extLst>
                  <a:ext uri="{FF2B5EF4-FFF2-40B4-BE49-F238E27FC236}">
                    <a16:creationId xmlns:a16="http://schemas.microsoft.com/office/drawing/2014/main" id="{ADA254A1-6733-4142-8A9A-DC5457C4F6D4}"/>
                  </a:ext>
                </a:extLst>
              </p:cNvPr>
              <p:cNvCxnSpPr>
                <a:stCxn id="118" idx="6"/>
                <a:endCxn id="117" idx="0"/>
              </p:cNvCxnSpPr>
              <p:nvPr/>
            </p:nvCxnSpPr>
            <p:spPr>
              <a:xfrm>
                <a:off x="2441174" y="5250423"/>
                <a:ext cx="272694" cy="247440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Arrow Connector 121">
                <a:extLst>
                  <a:ext uri="{FF2B5EF4-FFF2-40B4-BE49-F238E27FC236}">
                    <a16:creationId xmlns:a16="http://schemas.microsoft.com/office/drawing/2014/main" id="{86BE5082-E594-4B0B-9F33-74B5935469D1}"/>
                  </a:ext>
                </a:extLst>
              </p:cNvPr>
              <p:cNvCxnSpPr>
                <a:stCxn id="117" idx="4"/>
                <a:endCxn id="116" idx="6"/>
              </p:cNvCxnSpPr>
              <p:nvPr/>
            </p:nvCxnSpPr>
            <p:spPr>
              <a:xfrm flipH="1">
                <a:off x="2433010" y="5955900"/>
                <a:ext cx="280858" cy="229019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Arrow Connector 124">
                <a:extLst>
                  <a:ext uri="{FF2B5EF4-FFF2-40B4-BE49-F238E27FC236}">
                    <a16:creationId xmlns:a16="http://schemas.microsoft.com/office/drawing/2014/main" id="{E2DFBD16-188A-42A8-8AD2-62E9DEC80CAB}"/>
                  </a:ext>
                </a:extLst>
              </p:cNvPr>
              <p:cNvCxnSpPr>
                <a:stCxn id="116" idx="0"/>
                <a:endCxn id="118" idx="4"/>
              </p:cNvCxnSpPr>
              <p:nvPr/>
            </p:nvCxnSpPr>
            <p:spPr>
              <a:xfrm flipV="1">
                <a:off x="2203992" y="5479441"/>
                <a:ext cx="8164" cy="476459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27" name="Rectangle 126">
            <a:extLst>
              <a:ext uri="{FF2B5EF4-FFF2-40B4-BE49-F238E27FC236}">
                <a16:creationId xmlns:a16="http://schemas.microsoft.com/office/drawing/2014/main" id="{E260A7B8-BD4D-4FD6-BF0A-8BCA43A5D7DC}"/>
              </a:ext>
            </a:extLst>
          </p:cNvPr>
          <p:cNvSpPr/>
          <p:nvPr/>
        </p:nvSpPr>
        <p:spPr>
          <a:xfrm>
            <a:off x="1889090" y="2258113"/>
            <a:ext cx="9706708" cy="2076778"/>
          </a:xfrm>
          <a:prstGeom prst="rect">
            <a:avLst/>
          </a:prstGeom>
          <a:noFill/>
          <a:ln w="31750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D3DE34D1-6541-4D03-887E-FE8A8A7EF52F}"/>
              </a:ext>
            </a:extLst>
          </p:cNvPr>
          <p:cNvSpPr/>
          <p:nvPr/>
        </p:nvSpPr>
        <p:spPr>
          <a:xfrm>
            <a:off x="1889090" y="5046122"/>
            <a:ext cx="9706708" cy="1502472"/>
          </a:xfrm>
          <a:prstGeom prst="rect">
            <a:avLst/>
          </a:prstGeom>
          <a:noFill/>
          <a:ln w="31750">
            <a:solidFill>
              <a:srgbClr val="92D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9198BE08-4B50-4420-8DA1-D5D4CAA28751}"/>
              </a:ext>
            </a:extLst>
          </p:cNvPr>
          <p:cNvSpPr txBox="1"/>
          <p:nvPr/>
        </p:nvSpPr>
        <p:spPr>
          <a:xfrm>
            <a:off x="336617" y="3015326"/>
            <a:ext cx="15450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FFC000"/>
                </a:solidFill>
              </a:rPr>
              <a:t>Polygon</a:t>
            </a:r>
            <a:endParaRPr lang="zh-CN" altLang="en-US" sz="2800" b="1" dirty="0">
              <a:solidFill>
                <a:srgbClr val="FFC000"/>
              </a:solidFill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9933AC2D-D73A-4369-B0F0-3475DF02B5DB}"/>
              </a:ext>
            </a:extLst>
          </p:cNvPr>
          <p:cNvSpPr txBox="1"/>
          <p:nvPr/>
        </p:nvSpPr>
        <p:spPr>
          <a:xfrm>
            <a:off x="562708" y="5531536"/>
            <a:ext cx="12335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92D050"/>
                </a:solidFill>
              </a:rPr>
              <a:t>Graph</a:t>
            </a:r>
            <a:endParaRPr lang="zh-CN" altLang="en-US" sz="2800" b="1" dirty="0">
              <a:solidFill>
                <a:srgbClr val="92D050"/>
              </a:solidFill>
            </a:endParaRP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013F5866-2368-4D7B-A5E5-EC5A9DCB9301}"/>
              </a:ext>
            </a:extLst>
          </p:cNvPr>
          <p:cNvSpPr/>
          <p:nvPr/>
        </p:nvSpPr>
        <p:spPr>
          <a:xfrm>
            <a:off x="6270819" y="2029767"/>
            <a:ext cx="5545833" cy="4752870"/>
          </a:xfrm>
          <a:prstGeom prst="rect">
            <a:avLst/>
          </a:prstGeom>
          <a:noFill/>
          <a:ln w="31750">
            <a:solidFill>
              <a:schemeClr val="accent1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FDED7AF3-C580-4E0C-9E28-7B540140BEEA}"/>
              </a:ext>
            </a:extLst>
          </p:cNvPr>
          <p:cNvSpPr txBox="1"/>
          <p:nvPr/>
        </p:nvSpPr>
        <p:spPr>
          <a:xfrm>
            <a:off x="7285338" y="1518493"/>
            <a:ext cx="41148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下载影像对应的投影坐标系下相交</a:t>
            </a:r>
          </a:p>
        </p:txBody>
      </p:sp>
      <p:cxnSp>
        <p:nvCxnSpPr>
          <p:cNvPr id="134" name="Connector: Elbow 133">
            <a:extLst>
              <a:ext uri="{FF2B5EF4-FFF2-40B4-BE49-F238E27FC236}">
                <a16:creationId xmlns:a16="http://schemas.microsoft.com/office/drawing/2014/main" id="{CDDF0516-EC89-41FD-9274-28DF6464884C}"/>
              </a:ext>
            </a:extLst>
          </p:cNvPr>
          <p:cNvCxnSpPr>
            <a:cxnSpLocks/>
            <a:stCxn id="4" idx="0"/>
            <a:endCxn id="132" idx="1"/>
          </p:cNvCxnSpPr>
          <p:nvPr/>
        </p:nvCxnSpPr>
        <p:spPr>
          <a:xfrm rot="5400000" flipH="1" flipV="1">
            <a:off x="5140836" y="352618"/>
            <a:ext cx="778571" cy="351043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TextBox 134">
            <a:extLst>
              <a:ext uri="{FF2B5EF4-FFF2-40B4-BE49-F238E27FC236}">
                <a16:creationId xmlns:a16="http://schemas.microsoft.com/office/drawing/2014/main" id="{64726721-3AE1-4776-85F2-14876A95C2AB}"/>
              </a:ext>
            </a:extLst>
          </p:cNvPr>
          <p:cNvSpPr txBox="1"/>
          <p:nvPr/>
        </p:nvSpPr>
        <p:spPr>
          <a:xfrm>
            <a:off x="3897108" y="1750036"/>
            <a:ext cx="22669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经纬度坐标下相交</a:t>
            </a:r>
          </a:p>
        </p:txBody>
      </p:sp>
      <p:sp>
        <p:nvSpPr>
          <p:cNvPr id="141" name="Content Placeholder 2">
            <a:extLst>
              <a:ext uri="{FF2B5EF4-FFF2-40B4-BE49-F238E27FC236}">
                <a16:creationId xmlns:a16="http://schemas.microsoft.com/office/drawing/2014/main" id="{39F00FE7-BF9B-4E6B-B877-096DB6DD4A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zh-CN" altLang="en-US" dirty="0"/>
              <a:t>（</a:t>
            </a:r>
            <a:r>
              <a:rPr lang="en-US" altLang="zh-CN" dirty="0"/>
              <a:t>2</a:t>
            </a:r>
            <a:r>
              <a:rPr lang="zh-CN" altLang="en-US" dirty="0"/>
              <a:t>）区域筛选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73FCD5-28E5-4B5F-A228-DC75E3ACCAAB}"/>
              </a:ext>
            </a:extLst>
          </p:cNvPr>
          <p:cNvSpPr txBox="1"/>
          <p:nvPr/>
        </p:nvSpPr>
        <p:spPr>
          <a:xfrm>
            <a:off x="4689549" y="4484128"/>
            <a:ext cx="22050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3-Views Intersection</a:t>
            </a:r>
            <a:endParaRPr lang="zh-CN" altLang="en-US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51CF15E6-49AB-4BBD-BFCB-A630DFBCC7B9}"/>
              </a:ext>
            </a:extLst>
          </p:cNvPr>
          <p:cNvSpPr txBox="1"/>
          <p:nvPr/>
        </p:nvSpPr>
        <p:spPr>
          <a:xfrm>
            <a:off x="7768919" y="4484128"/>
            <a:ext cx="23402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Area &amp; Length/Width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672058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11919B-0C24-4AAB-8863-C43DD563AF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（</a:t>
            </a:r>
            <a:r>
              <a:rPr lang="en-US" altLang="zh-CN" dirty="0"/>
              <a:t>3</a:t>
            </a:r>
            <a:r>
              <a:rPr lang="zh-CN" altLang="en-US" dirty="0"/>
              <a:t>）结果展示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140CB40-771B-45FE-BDFC-3AB84A7FD4BA}"/>
              </a:ext>
            </a:extLst>
          </p:cNvPr>
          <p:cNvSpPr/>
          <p:nvPr/>
        </p:nvSpPr>
        <p:spPr>
          <a:xfrm>
            <a:off x="8032337" y="2870008"/>
            <a:ext cx="3321461" cy="11656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/>
              <a:t>选时间最早的全分辨率影像为基底进行像素对齐与重采样</a:t>
            </a:r>
            <a:endParaRPr lang="en-US" altLang="zh-CN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00E647-6929-41A7-B846-71622E550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</a:t>
            </a:r>
            <a:r>
              <a:rPr lang="zh-CN" altLang="en-US" dirty="0"/>
              <a:t>研究进展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D14885-1AD1-4727-A7C6-4C23512CB2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2321" y="681037"/>
            <a:ext cx="3559273" cy="1755077"/>
          </a:xfrm>
          <a:prstGeom prst="rect">
            <a:avLst/>
          </a:prstGeom>
        </p:spPr>
      </p:pic>
      <p:sp>
        <p:nvSpPr>
          <p:cNvPr id="6" name="Arrow: Down 5">
            <a:extLst>
              <a:ext uri="{FF2B5EF4-FFF2-40B4-BE49-F238E27FC236}">
                <a16:creationId xmlns:a16="http://schemas.microsoft.com/office/drawing/2014/main" id="{E1F948C4-43E1-44E7-B6A1-A3886EAF7DD2}"/>
              </a:ext>
            </a:extLst>
          </p:cNvPr>
          <p:cNvSpPr/>
          <p:nvPr/>
        </p:nvSpPr>
        <p:spPr>
          <a:xfrm rot="16200000">
            <a:off x="7485782" y="1347737"/>
            <a:ext cx="492369" cy="47227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7484684-8A20-439E-B2B9-22E6634CB33B}"/>
              </a:ext>
            </a:extLst>
          </p:cNvPr>
          <p:cNvSpPr/>
          <p:nvPr/>
        </p:nvSpPr>
        <p:spPr>
          <a:xfrm>
            <a:off x="8032339" y="1001070"/>
            <a:ext cx="3321461" cy="11656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公共区域作</a:t>
            </a:r>
            <a:r>
              <a:rPr lang="en-US" altLang="zh-CN" dirty="0"/>
              <a:t>540m</a:t>
            </a:r>
            <a:r>
              <a:rPr lang="zh-CN" altLang="en-US" dirty="0"/>
              <a:t>（</a:t>
            </a:r>
            <a:r>
              <a:rPr lang="en-US" altLang="zh-CN" dirty="0"/>
              <a:t>50pixel</a:t>
            </a:r>
            <a:r>
              <a:rPr lang="zh-CN" altLang="en-US" dirty="0"/>
              <a:t>）缓冲区后截取影像</a:t>
            </a:r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D0E124D3-AC78-4D25-B0B0-3D4C48156817}"/>
              </a:ext>
            </a:extLst>
          </p:cNvPr>
          <p:cNvSpPr/>
          <p:nvPr/>
        </p:nvSpPr>
        <p:spPr>
          <a:xfrm>
            <a:off x="9446884" y="2287923"/>
            <a:ext cx="492369" cy="47227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9C8D1E9F-4251-456C-A6FF-8F8266324257}"/>
              </a:ext>
            </a:extLst>
          </p:cNvPr>
          <p:cNvSpPr/>
          <p:nvPr/>
        </p:nvSpPr>
        <p:spPr>
          <a:xfrm rot="5400000">
            <a:off x="7421546" y="3216675"/>
            <a:ext cx="492369" cy="47227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2868E44-526B-4A3E-8EF2-E9599A6BC5D2}"/>
              </a:ext>
            </a:extLst>
          </p:cNvPr>
          <p:cNvSpPr/>
          <p:nvPr/>
        </p:nvSpPr>
        <p:spPr>
          <a:xfrm>
            <a:off x="3981662" y="4817095"/>
            <a:ext cx="3321461" cy="11656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/>
              <a:t>截取原始公共区域，分类统计各类矿物指数频率变化曲线</a:t>
            </a:r>
            <a:endParaRPr lang="en-US" altLang="zh-CN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BCAF7D9-1F91-4571-88D0-FA60C80B3711}"/>
              </a:ext>
            </a:extLst>
          </p:cNvPr>
          <p:cNvSpPr/>
          <p:nvPr/>
        </p:nvSpPr>
        <p:spPr>
          <a:xfrm>
            <a:off x="3981663" y="2870008"/>
            <a:ext cx="3321461" cy="11656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/>
              <a:t>对齐后影像直接用于变化检测</a:t>
            </a:r>
            <a:endParaRPr lang="en-US" altLang="zh-CN" dirty="0"/>
          </a:p>
        </p:txBody>
      </p:sp>
      <p:sp>
        <p:nvSpPr>
          <p:cNvPr id="19" name="Arrow: Down 18">
            <a:extLst>
              <a:ext uri="{FF2B5EF4-FFF2-40B4-BE49-F238E27FC236}">
                <a16:creationId xmlns:a16="http://schemas.microsoft.com/office/drawing/2014/main" id="{0D77AEF3-7369-4C0F-82E8-F71F5A8E9E76}"/>
              </a:ext>
            </a:extLst>
          </p:cNvPr>
          <p:cNvSpPr/>
          <p:nvPr/>
        </p:nvSpPr>
        <p:spPr>
          <a:xfrm rot="5400000">
            <a:off x="3370872" y="3216674"/>
            <a:ext cx="492369" cy="47227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Arrow: Down 19">
            <a:extLst>
              <a:ext uri="{FF2B5EF4-FFF2-40B4-BE49-F238E27FC236}">
                <a16:creationId xmlns:a16="http://schemas.microsoft.com/office/drawing/2014/main" id="{28F4AF35-D038-4951-A976-D82C4F8CDCA8}"/>
              </a:ext>
            </a:extLst>
          </p:cNvPr>
          <p:cNvSpPr/>
          <p:nvPr/>
        </p:nvSpPr>
        <p:spPr>
          <a:xfrm>
            <a:off x="5396207" y="4196626"/>
            <a:ext cx="492369" cy="47227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Arrow: Down 20">
            <a:extLst>
              <a:ext uri="{FF2B5EF4-FFF2-40B4-BE49-F238E27FC236}">
                <a16:creationId xmlns:a16="http://schemas.microsoft.com/office/drawing/2014/main" id="{6E3B095B-87F8-4AA9-A4DB-ED953809145A}"/>
              </a:ext>
            </a:extLst>
          </p:cNvPr>
          <p:cNvSpPr/>
          <p:nvPr/>
        </p:nvSpPr>
        <p:spPr>
          <a:xfrm rot="16200000">
            <a:off x="7485782" y="5163762"/>
            <a:ext cx="492369" cy="47227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E8B0212-ACAA-427F-A567-E56BFBDFD83B}"/>
              </a:ext>
            </a:extLst>
          </p:cNvPr>
          <p:cNvSpPr txBox="1"/>
          <p:nvPr/>
        </p:nvSpPr>
        <p:spPr>
          <a:xfrm>
            <a:off x="4613691" y="1373909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rgbClr val="FF0000"/>
                </a:solidFill>
              </a:rPr>
              <a:t>18 ROIs for test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3B8F6E9D-3800-4E06-B7BC-B2B748AC94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1139" y="4592272"/>
            <a:ext cx="2643855" cy="161525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2A4207A-EEEB-4D63-9577-1D2C916F95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744" y="2690084"/>
            <a:ext cx="1372242" cy="1742677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C3D0A048-9F90-46C6-8801-D2DAF6C09B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47915" y="2690084"/>
            <a:ext cx="1372242" cy="1742677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A5677B99-56CA-4921-B5F3-73316E9DD9C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8330" y="4554454"/>
            <a:ext cx="1719170" cy="2183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8991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E2F8B27E-7859-48C6-8EED-08C7E4945B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8313" y="2795589"/>
            <a:ext cx="2662607" cy="338137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32FAFD1-BDD0-4D17-8A46-942C439F7E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1077" y="2677934"/>
            <a:ext cx="2662607" cy="33813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F00E647-6929-41A7-B846-71622E550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</a:t>
            </a:r>
            <a:r>
              <a:rPr lang="zh-CN" altLang="en-US" dirty="0"/>
              <a:t>研究进展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11919B-0C24-4AAB-8863-C43DD563AF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（</a:t>
            </a:r>
            <a:r>
              <a:rPr lang="en-US" altLang="zh-CN" dirty="0"/>
              <a:t>3</a:t>
            </a:r>
            <a:r>
              <a:rPr lang="zh-CN" altLang="en-US" dirty="0"/>
              <a:t>）结果展示：空间变化检测（以“</a:t>
            </a:r>
            <a:r>
              <a:rPr lang="en-US" altLang="zh-CN" dirty="0"/>
              <a:t>7-0</a:t>
            </a:r>
            <a:r>
              <a:rPr lang="zh-CN" altLang="en-US" dirty="0"/>
              <a:t>”组中两景为例）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572122-0791-4EA2-A975-9547E69E3B54}"/>
              </a:ext>
            </a:extLst>
          </p:cNvPr>
          <p:cNvSpPr txBox="1"/>
          <p:nvPr/>
        </p:nvSpPr>
        <p:spPr>
          <a:xfrm>
            <a:off x="3786187" y="5988734"/>
            <a:ext cx="46196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原始影像</a:t>
            </a:r>
            <a:r>
              <a:rPr lang="en-US" altLang="zh-CN" dirty="0"/>
              <a:t>RGB</a:t>
            </a:r>
            <a:r>
              <a:rPr lang="zh-CN" altLang="en-US" dirty="0"/>
              <a:t>成色</a:t>
            </a:r>
            <a:br>
              <a:rPr lang="en-US" altLang="zh-CN" dirty="0"/>
            </a:br>
            <a:r>
              <a:rPr lang="zh-CN" altLang="en-US" dirty="0"/>
              <a:t>（</a:t>
            </a:r>
            <a:r>
              <a:rPr lang="en-US" altLang="zh-CN" dirty="0"/>
              <a:t>RGB</a:t>
            </a:r>
            <a:r>
              <a:rPr lang="zh-CN" altLang="en-US" dirty="0"/>
              <a:t>波段组合：</a:t>
            </a:r>
            <a:r>
              <a:rPr lang="en-US" altLang="zh-CN" dirty="0"/>
              <a:t>R2529, R1506, R1080</a:t>
            </a:r>
            <a:r>
              <a:rPr lang="zh-CN" altLang="en-US" dirty="0"/>
              <a:t>）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7FB4A2C-E2BF-46F6-A6B8-5EE263697DB2}"/>
              </a:ext>
            </a:extLst>
          </p:cNvPr>
          <p:cNvSpPr/>
          <p:nvPr/>
        </p:nvSpPr>
        <p:spPr>
          <a:xfrm>
            <a:off x="2884250" y="2308602"/>
            <a:ext cx="29562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frt0000a4a6_07_sr168j_mtr3</a:t>
            </a:r>
            <a:endParaRPr lang="zh-CN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601F02-F84C-43E4-9DE6-39C80F694782}"/>
              </a:ext>
            </a:extLst>
          </p:cNvPr>
          <p:cNvSpPr txBox="1"/>
          <p:nvPr/>
        </p:nvSpPr>
        <p:spPr>
          <a:xfrm>
            <a:off x="6351486" y="2308602"/>
            <a:ext cx="2956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frt00016fd5_07_sr168j_mtr3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810129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0E647-6929-41A7-B846-71622E550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</a:t>
            </a:r>
            <a:r>
              <a:rPr lang="zh-CN" altLang="en-US" dirty="0"/>
              <a:t>研究进展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11919B-0C24-4AAB-8863-C43DD563AF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（</a:t>
            </a:r>
            <a:r>
              <a:rPr lang="en-US" altLang="zh-CN" dirty="0"/>
              <a:t>3</a:t>
            </a:r>
            <a:r>
              <a:rPr lang="zh-CN" altLang="en-US" dirty="0"/>
              <a:t>）结果展示：空间变化检测（上述两景叠置后按百分比检测）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A314586-8628-4AE4-AF68-6353E9EE41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1078" y="2673109"/>
            <a:ext cx="2662607" cy="338137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9C3B80A-B31E-402A-AFEB-4CC5EFB99E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8315" y="2673109"/>
            <a:ext cx="2662607" cy="338137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A572122-0791-4EA2-A975-9547E69E3B54}"/>
              </a:ext>
            </a:extLst>
          </p:cNvPr>
          <p:cNvSpPr txBox="1"/>
          <p:nvPr/>
        </p:nvSpPr>
        <p:spPr>
          <a:xfrm>
            <a:off x="794553" y="3902132"/>
            <a:ext cx="22801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RBR</a:t>
            </a:r>
            <a:r>
              <a:rPr lang="zh-CN" altLang="en-US" dirty="0"/>
              <a:t>波段产品，指示地表铁氧化物量（受大气尘埃影响）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2EDD7D-1B46-4626-AFAA-47F10E9D7319}"/>
              </a:ext>
            </a:extLst>
          </p:cNvPr>
          <p:cNvSpPr txBox="1"/>
          <p:nvPr/>
        </p:nvSpPr>
        <p:spPr>
          <a:xfrm>
            <a:off x="9029980" y="3902132"/>
            <a:ext cx="22801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BD3100</a:t>
            </a:r>
            <a:r>
              <a:rPr lang="zh-CN" altLang="en-US" dirty="0"/>
              <a:t>波段产品，指示水冰含量</a:t>
            </a:r>
          </a:p>
        </p:txBody>
      </p:sp>
    </p:spTree>
    <p:extLst>
      <p:ext uri="{BB962C8B-B14F-4D97-AF65-F5344CB8AC3E}">
        <p14:creationId xmlns:p14="http://schemas.microsoft.com/office/powerpoint/2010/main" val="28259028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0E647-6929-41A7-B846-71622E550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</a:t>
            </a:r>
            <a:r>
              <a:rPr lang="zh-CN" altLang="en-US" dirty="0"/>
              <a:t>研究进展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11919B-0C24-4AAB-8863-C43DD563AF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（</a:t>
            </a:r>
            <a:r>
              <a:rPr lang="en-US" altLang="zh-CN" dirty="0"/>
              <a:t>3</a:t>
            </a:r>
            <a:r>
              <a:rPr lang="zh-CN" altLang="en-US" dirty="0"/>
              <a:t>）结果展示：频率变化曲线（以“</a:t>
            </a:r>
            <a:r>
              <a:rPr lang="en-US" altLang="zh-CN" dirty="0"/>
              <a:t>19-0</a:t>
            </a:r>
            <a:r>
              <a:rPr lang="zh-CN" altLang="en-US" dirty="0"/>
              <a:t>”组为例，含</a:t>
            </a:r>
            <a:r>
              <a:rPr lang="en-US" altLang="zh-CN" dirty="0"/>
              <a:t>18</a:t>
            </a:r>
            <a:r>
              <a:rPr lang="zh-CN" altLang="en-US" dirty="0"/>
              <a:t>景观测）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A314586-8628-4AE4-AF68-6353E9EE41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000" y="2677423"/>
            <a:ext cx="5534663" cy="338137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9C3B80A-B31E-402A-AFEB-4CC5EFB99E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4338" y="2673109"/>
            <a:ext cx="5663804" cy="3381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2599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349</TotalTime>
  <Words>1636</Words>
  <Application>Microsoft Office PowerPoint</Application>
  <PresentationFormat>Widescreen</PresentationFormat>
  <Paragraphs>127</Paragraphs>
  <Slides>13</Slides>
  <Notes>12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等线</vt:lpstr>
      <vt:lpstr>等线 Light</vt:lpstr>
      <vt:lpstr>SimSun</vt:lpstr>
      <vt:lpstr>Arial</vt:lpstr>
      <vt:lpstr>Wingdings</vt:lpstr>
      <vt:lpstr>Office Theme</vt:lpstr>
      <vt:lpstr>中期检查</vt:lpstr>
      <vt:lpstr>0.目录</vt:lpstr>
      <vt:lpstr>1.研究目标</vt:lpstr>
      <vt:lpstr>2.研究进展</vt:lpstr>
      <vt:lpstr>2.研究进展</vt:lpstr>
      <vt:lpstr>2.研究进展</vt:lpstr>
      <vt:lpstr>2.研究进展</vt:lpstr>
      <vt:lpstr>2.研究进展</vt:lpstr>
      <vt:lpstr>2.研究进展</vt:lpstr>
      <vt:lpstr>3.研究预期</vt:lpstr>
      <vt:lpstr>3.研究预期</vt:lpstr>
      <vt:lpstr>敬请指导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中期检查</dc:title>
  <dc:creator>Pathfinder</dc:creator>
  <cp:lastModifiedBy>Pathfinder</cp:lastModifiedBy>
  <cp:revision>217</cp:revision>
  <dcterms:created xsi:type="dcterms:W3CDTF">2025-03-23T11:27:54Z</dcterms:created>
  <dcterms:modified xsi:type="dcterms:W3CDTF">2025-05-17T14:17:40Z</dcterms:modified>
</cp:coreProperties>
</file>